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7" r:id="rId3"/>
  </p:sldMasterIdLst>
  <p:notesMasterIdLst>
    <p:notesMasterId r:id="rId11"/>
  </p:notesMasterIdLst>
  <p:sldIdLst>
    <p:sldId id="380" r:id="rId4"/>
    <p:sldId id="382" r:id="rId5"/>
    <p:sldId id="371" r:id="rId6"/>
    <p:sldId id="378" r:id="rId7"/>
    <p:sldId id="381" r:id="rId8"/>
    <p:sldId id="384" r:id="rId9"/>
    <p:sldId id="369" r:id="rId10"/>
  </p:sldIdLst>
  <p:sldSz cx="17068800" cy="9601200"/>
  <p:notesSz cx="6819900" cy="9918700"/>
  <p:defaultTextStyle>
    <a:defPPr marL="0" marR="0" indent="0" algn="l" defTabSz="5375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5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68786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537569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806355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075140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343925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612711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881496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2150282" algn="ctr" defTabSz="143348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11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504" userDrawn="1">
          <p15:clr>
            <a:srgbClr val="A4A3A4"/>
          </p15:clr>
        </p15:guide>
        <p15:guide id="2" pos="5830" userDrawn="1">
          <p15:clr>
            <a:srgbClr val="A4A3A4"/>
          </p15:clr>
        </p15:guide>
        <p15:guide id="3" pos="5058" userDrawn="1">
          <p15:clr>
            <a:srgbClr val="A4A3A4"/>
          </p15:clr>
        </p15:guide>
        <p15:guide id="4" pos="10267" userDrawn="1">
          <p15:clr>
            <a:srgbClr val="A4A3A4"/>
          </p15:clr>
        </p15:guide>
        <p15:guide id="5" pos="341" userDrawn="1">
          <p15:clr>
            <a:srgbClr val="A4A3A4"/>
          </p15:clr>
        </p15:guide>
        <p15:guide id="6" orient="horz" pos="3001" userDrawn="1">
          <p15:clr>
            <a:srgbClr val="A4A3A4"/>
          </p15:clr>
        </p15:guide>
        <p15:guide id="7" orient="horz" pos="1232" userDrawn="1">
          <p15:clr>
            <a:srgbClr val="A4A3A4"/>
          </p15:clr>
        </p15:guide>
        <p15:guide id="8" pos="1112" userDrawn="1">
          <p15:clr>
            <a:srgbClr val="A4A3A4"/>
          </p15:clr>
        </p15:guide>
        <p15:guide id="9" pos="6261" userDrawn="1">
          <p15:clr>
            <a:srgbClr val="A4A3A4"/>
          </p15:clr>
        </p15:guide>
        <p15:guide id="10" orient="horz" pos="2865" userDrawn="1">
          <p15:clr>
            <a:srgbClr val="A4A3A4"/>
          </p15:clr>
        </p15:guide>
        <p15:guide id="11" orient="horz" pos="3364" userDrawn="1">
          <p15:clr>
            <a:srgbClr val="A4A3A4"/>
          </p15:clr>
        </p15:guide>
        <p15:guide id="12" orient="horz" pos="4929" userDrawn="1">
          <p15:clr>
            <a:srgbClr val="A4A3A4"/>
          </p15:clr>
        </p15:guide>
        <p15:guide id="13" orient="horz" pos="5337" userDrawn="1">
          <p15:clr>
            <a:srgbClr val="A4A3A4"/>
          </p15:clr>
        </p15:guide>
        <p15:guide id="15" pos="7757" userDrawn="1">
          <p15:clr>
            <a:srgbClr val="A4A3A4"/>
          </p15:clr>
        </p15:guide>
        <p15:guide id="16" pos="5285" userDrawn="1">
          <p15:clr>
            <a:srgbClr val="A4A3A4"/>
          </p15:clr>
        </p15:guide>
        <p15:guide id="17" pos="7213" userDrawn="1">
          <p15:clr>
            <a:srgbClr val="A4A3A4"/>
          </p15:clr>
        </p15:guide>
        <p15:guide id="18" pos="3811" userDrawn="1">
          <p15:clr>
            <a:srgbClr val="A4A3A4"/>
          </p15:clr>
        </p15:guide>
        <p15:guide id="19" pos="39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D"/>
    <a:srgbClr val="2F2F2F"/>
    <a:srgbClr val="028282"/>
    <a:srgbClr val="002061"/>
    <a:srgbClr val="1F4E79"/>
    <a:srgbClr val="009FC3"/>
    <a:srgbClr val="00A2FF"/>
    <a:srgbClr val="576C96"/>
    <a:srgbClr val="4768A3"/>
    <a:srgbClr val="00B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11" autoAdjust="0"/>
    <p:restoredTop sz="95970"/>
  </p:normalViewPr>
  <p:slideViewPr>
    <p:cSldViewPr snapToGrid="0" snapToObjects="1">
      <p:cViewPr varScale="1">
        <p:scale>
          <a:sx n="83" d="100"/>
          <a:sy n="83" d="100"/>
        </p:scale>
        <p:origin x="1638" y="102"/>
      </p:cViewPr>
      <p:guideLst>
        <p:guide orient="horz" pos="1504"/>
        <p:guide pos="5830"/>
        <p:guide pos="5058"/>
        <p:guide pos="10267"/>
        <p:guide pos="341"/>
        <p:guide orient="horz" pos="3001"/>
        <p:guide orient="horz" pos="1232"/>
        <p:guide pos="1112"/>
        <p:guide pos="6261"/>
        <p:guide orient="horz" pos="2865"/>
        <p:guide orient="horz" pos="3364"/>
        <p:guide orient="horz" pos="4929"/>
        <p:guide orient="horz" pos="5337"/>
        <p:guide pos="7757"/>
        <p:guide pos="5285"/>
        <p:guide pos="7213"/>
        <p:guide pos="3811"/>
        <p:guide pos="39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9321" y="4711383"/>
            <a:ext cx="5001260" cy="446341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905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1pPr>
    <a:lvl2pPr indent="134393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2pPr>
    <a:lvl3pPr indent="268786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3pPr>
    <a:lvl4pPr indent="403178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4pPr>
    <a:lvl5pPr indent="537569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5pPr>
    <a:lvl6pPr indent="671962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6pPr>
    <a:lvl7pPr indent="806355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7pPr>
    <a:lvl8pPr indent="940749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8pPr>
    <a:lvl9pPr indent="1075140" defTabSz="268786" latinLnBrk="0">
      <a:lnSpc>
        <a:spcPct val="117999"/>
      </a:lnSpc>
      <a:defRPr sz="1294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6213" y="1077913"/>
            <a:ext cx="9566275" cy="5381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0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 lIns="63057" tIns="31529" rIns="63057" bIns="31529"/>
          <a:lstStyle/>
          <a:p>
            <a:pPr algn="l" defTabSz="630570" hangingPunct="1"/>
            <a:endParaRPr lang="ru-RU" sz="8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27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lIns="63057" tIns="31529" rIns="63057" bIns="31529"/>
          <a:lstStyle/>
          <a:p>
            <a:pPr algn="r" defTabSz="630570" hangingPunct="1">
              <a:defRPr/>
            </a:pPr>
            <a:fld id="{8F28BCED-5051-4F00-948C-825D115477E7}" type="slidenum">
              <a:rPr lang="ru-RU" sz="800" kern="1200">
                <a:solidFill>
                  <a:prstClr val="black"/>
                </a:solidFill>
                <a:latin typeface="Calibri" panose="020F0502020204030204"/>
              </a:rPr>
              <a:pPr algn="r" defTabSz="630570" hangingPunct="1">
                <a:defRPr/>
              </a:pPr>
              <a:t>5</a:t>
            </a:fld>
            <a:endParaRPr lang="ru-RU" sz="800" kern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 lIns="63057" tIns="31529" rIns="63057" bIns="31529"/>
          <a:lstStyle/>
          <a:p>
            <a:pPr algn="l" defTabSz="630570" hangingPunct="1"/>
            <a:endParaRPr lang="ru-RU" sz="800" kern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734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0939" y="8301908"/>
            <a:ext cx="15379703" cy="4458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802498"/>
            <a:ext cx="15379703" cy="3253741"/>
          </a:xfrm>
          <a:prstGeom prst="rect">
            <a:avLst/>
          </a:prstGeom>
        </p:spPr>
        <p:txBody>
          <a:bodyPr anchor="b"/>
          <a:lstStyle>
            <a:lvl1pPr>
              <a:defRPr sz="6090" spc="-122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941" y="5056238"/>
            <a:ext cx="15379703" cy="1333501"/>
          </a:xfrm>
          <a:prstGeom prst="rect">
            <a:avLst/>
          </a:prstGeom>
        </p:spPr>
        <p:txBody>
          <a:bodyPr/>
          <a:lstStyle>
            <a:lvl1pPr marL="0" indent="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1pPr>
            <a:lvl2pPr marL="0" indent="240034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2pPr>
            <a:lvl3pPr marL="0" indent="48007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3pPr>
            <a:lvl4pPr marL="0" indent="720104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4pPr>
            <a:lvl5pPr marL="0" indent="96014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3" y="3444591"/>
            <a:ext cx="15379700" cy="271202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609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40034" algn="ctr">
              <a:lnSpc>
                <a:spcPct val="80000"/>
              </a:lnSpc>
              <a:spcBef>
                <a:spcPts val="0"/>
              </a:spcBef>
              <a:buSzTx/>
              <a:buNone/>
              <a:defRPr sz="609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80070" algn="ctr">
              <a:lnSpc>
                <a:spcPct val="80000"/>
              </a:lnSpc>
              <a:spcBef>
                <a:spcPts val="0"/>
              </a:spcBef>
              <a:buSzTx/>
              <a:buNone/>
              <a:defRPr sz="609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720104" algn="ctr">
              <a:lnSpc>
                <a:spcPct val="80000"/>
              </a:lnSpc>
              <a:spcBef>
                <a:spcPts val="0"/>
              </a:spcBef>
              <a:buSzTx/>
              <a:buNone/>
              <a:defRPr sz="609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60140" algn="ctr">
              <a:lnSpc>
                <a:spcPct val="80000"/>
              </a:lnSpc>
              <a:spcBef>
                <a:spcPts val="0"/>
              </a:spcBef>
              <a:buSzTx/>
              <a:buNone/>
              <a:defRPr sz="609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3" y="753150"/>
            <a:ext cx="15379700" cy="506910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1pPr>
            <a:lvl2pPr marL="0" indent="240034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2pPr>
            <a:lvl3pPr marL="0" indent="480070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3pPr>
            <a:lvl4pPr marL="0" indent="720104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4pPr>
            <a:lvl5pPr marL="0" indent="960140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3" y="5783526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1701022" y="7472821"/>
            <a:ext cx="14140036" cy="4458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27749" y="3457902"/>
            <a:ext cx="14613308" cy="2685396"/>
          </a:xfrm>
          <a:prstGeom prst="rect">
            <a:avLst/>
          </a:prstGeom>
        </p:spPr>
        <p:txBody>
          <a:bodyPr/>
          <a:lstStyle>
            <a:lvl1pPr marL="335441" indent="-246702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35441" indent="-6668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35441" indent="233367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35441" indent="473403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35441" indent="713437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1032492" y="711203"/>
            <a:ext cx="5207369" cy="4164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9450073" y="2784797"/>
            <a:ext cx="7307580" cy="85051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97790" y="346710"/>
            <a:ext cx="11628121" cy="87210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933450" y="-3867150"/>
            <a:ext cx="18935700" cy="151485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7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2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90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0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808987" y="-906778"/>
            <a:ext cx="18722340" cy="112132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3" y="4987290"/>
            <a:ext cx="15379700" cy="3253740"/>
          </a:xfrm>
          <a:prstGeom prst="rect">
            <a:avLst/>
          </a:prstGeom>
        </p:spPr>
        <p:txBody>
          <a:bodyPr anchor="b"/>
          <a:lstStyle>
            <a:lvl1pPr>
              <a:defRPr sz="6090" spc="-122"/>
            </a:lvl1pPr>
          </a:lstStyle>
          <a:p>
            <a:r>
              <a:t>Текст заголовка</a:t>
            </a:r>
          </a:p>
        </p:txBody>
      </p:sp>
      <p:sp>
        <p:nvSpPr>
          <p:cNvPr id="23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845384" y="774301"/>
            <a:ext cx="15378035" cy="44588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4553" y="8126937"/>
            <a:ext cx="15379700" cy="781866"/>
          </a:xfrm>
          <a:prstGeom prst="rect">
            <a:avLst/>
          </a:prstGeom>
        </p:spPr>
        <p:txBody>
          <a:bodyPr/>
          <a:lstStyle>
            <a:lvl1pPr marL="0" indent="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1pPr>
            <a:lvl2pPr marL="0" indent="240034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2pPr>
            <a:lvl3pPr marL="0" indent="48007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3pPr>
            <a:lvl4pPr marL="0" indent="720104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4pPr>
            <a:lvl5pPr marL="0" indent="96014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8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99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37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72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4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0938" y="8301903"/>
            <a:ext cx="15379703" cy="44588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1557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47" y="1802495"/>
            <a:ext cx="15379703" cy="3253741"/>
          </a:xfrm>
          <a:prstGeom prst="rect">
            <a:avLst/>
          </a:prstGeom>
        </p:spPr>
        <p:txBody>
          <a:bodyPr anchor="b"/>
          <a:lstStyle>
            <a:lvl1pPr>
              <a:defRPr sz="8120" spc="-162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940" y="5056234"/>
            <a:ext cx="15379701" cy="1333501"/>
          </a:xfrm>
          <a:prstGeom prst="rect">
            <a:avLst/>
          </a:prstGeom>
        </p:spPr>
        <p:txBody>
          <a:bodyPr/>
          <a:lstStyle>
            <a:lvl1pPr marL="0" indent="0" defTabSz="577850">
              <a:lnSpc>
                <a:spcPct val="100000"/>
              </a:lnSpc>
              <a:spcBef>
                <a:spcPts val="0"/>
              </a:spcBef>
              <a:buSzTx/>
              <a:buNone/>
              <a:defRPr sz="3850" b="1"/>
            </a:lvl1pPr>
            <a:lvl2pPr marL="0" indent="320040" defTabSz="577850">
              <a:lnSpc>
                <a:spcPct val="100000"/>
              </a:lnSpc>
              <a:spcBef>
                <a:spcPts val="0"/>
              </a:spcBef>
              <a:buSzTx/>
              <a:buNone/>
              <a:defRPr sz="3850" b="1"/>
            </a:lvl2pPr>
            <a:lvl3pPr marL="0" indent="640080" defTabSz="577850">
              <a:lnSpc>
                <a:spcPct val="100000"/>
              </a:lnSpc>
              <a:spcBef>
                <a:spcPts val="0"/>
              </a:spcBef>
              <a:buSzTx/>
              <a:buNone/>
              <a:defRPr sz="3850" b="1"/>
            </a:lvl3pPr>
            <a:lvl4pPr marL="0" indent="960120" defTabSz="577850">
              <a:lnSpc>
                <a:spcPct val="100000"/>
              </a:lnSpc>
              <a:spcBef>
                <a:spcPts val="0"/>
              </a:spcBef>
              <a:buSzTx/>
              <a:buNone/>
              <a:defRPr sz="3850" b="1"/>
            </a:lvl4pPr>
            <a:lvl5pPr marL="0" indent="1280160" defTabSz="577850">
              <a:lnSpc>
                <a:spcPct val="100000"/>
              </a:lnSpc>
              <a:spcBef>
                <a:spcPts val="0"/>
              </a:spcBef>
              <a:buSzTx/>
              <a:buNone/>
              <a:defRPr sz="385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41519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0939" y="8301906"/>
            <a:ext cx="15379703" cy="44588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1557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49" y="1802498"/>
            <a:ext cx="15379703" cy="3253741"/>
          </a:xfrm>
          <a:prstGeom prst="rect">
            <a:avLst/>
          </a:prstGeom>
        </p:spPr>
        <p:txBody>
          <a:bodyPr anchor="b"/>
          <a:lstStyle>
            <a:lvl1pPr>
              <a:defRPr sz="6090" spc="-122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0943" y="5056237"/>
            <a:ext cx="15379701" cy="1333501"/>
          </a:xfrm>
          <a:prstGeom prst="rect">
            <a:avLst/>
          </a:prstGeom>
        </p:spPr>
        <p:txBody>
          <a:bodyPr/>
          <a:lstStyle>
            <a:lvl1pPr marL="0" indent="0" defTabSz="43337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1pPr>
            <a:lvl2pPr marL="0" indent="240024" defTabSz="43337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2pPr>
            <a:lvl3pPr marL="0" indent="480049" defTabSz="43337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3pPr>
            <a:lvl4pPr marL="0" indent="720073" defTabSz="43337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4pPr>
            <a:lvl5pPr marL="0" indent="960096" defTabSz="43337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516550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0" y="1661073"/>
            <a:ext cx="68453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1557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0" y="2973954"/>
            <a:ext cx="6845300" cy="577964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8534401" y="-285086"/>
            <a:ext cx="7641813" cy="101890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755650"/>
            <a:ext cx="6845300" cy="100457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28225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49" y="3173730"/>
            <a:ext cx="15379703" cy="3253740"/>
          </a:xfrm>
          <a:prstGeom prst="rect">
            <a:avLst/>
          </a:prstGeom>
        </p:spPr>
        <p:txBody>
          <a:bodyPr anchor="ctr"/>
          <a:lstStyle>
            <a:lvl1pPr>
              <a:defRPr sz="6090" b="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40901" y="9173870"/>
            <a:ext cx="250068" cy="2480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6277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7680961" y="-142240"/>
            <a:ext cx="8501385" cy="98945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3" y="889003"/>
            <a:ext cx="6845300" cy="411759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44553" y="4942404"/>
            <a:ext cx="6845300" cy="3769797"/>
          </a:xfrm>
          <a:prstGeom prst="rect">
            <a:avLst/>
          </a:prstGeom>
        </p:spPr>
        <p:txBody>
          <a:bodyPr/>
          <a:lstStyle>
            <a:lvl1pPr marL="0" indent="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1pPr>
            <a:lvl2pPr marL="0" indent="240034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2pPr>
            <a:lvl3pPr marL="0" indent="48007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3pPr>
            <a:lvl4pPr marL="0" indent="720104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4pPr>
            <a:lvl5pPr marL="0" indent="960140" defTabSz="433397">
              <a:lnSpc>
                <a:spcPct val="100000"/>
              </a:lnSpc>
              <a:spcBef>
                <a:spcPts val="0"/>
              </a:spcBef>
              <a:buSzTx/>
              <a:buNone/>
              <a:defRPr sz="2888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4994" y="9173870"/>
            <a:ext cx="250068" cy="2480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755651"/>
            <a:ext cx="15379700" cy="100446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0" y="1661073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1557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828293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755650"/>
            <a:ext cx="15379700" cy="100457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9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0" y="1661073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1557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3337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1pPr>
            <a:lvl2pPr marL="0" indent="240024" defTabSz="43337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2pPr>
            <a:lvl3pPr marL="0" indent="480049" defTabSz="43337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3pPr>
            <a:lvl4pPr marL="0" indent="720073" defTabSz="43337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4pPr>
            <a:lvl5pPr marL="0" indent="960096" defTabSz="43337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28827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753150"/>
            <a:ext cx="15379700" cy="506910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1pPr>
            <a:lvl2pPr marL="0" indent="240024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2pPr>
            <a:lvl3pPr marL="0" indent="480049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3pPr>
            <a:lvl4pPr marL="0" indent="720073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4pPr>
            <a:lvl5pPr marL="0" indent="960096" algn="ctr">
              <a:lnSpc>
                <a:spcPct val="80000"/>
              </a:lnSpc>
              <a:spcBef>
                <a:spcPts val="0"/>
              </a:spcBef>
              <a:buSzTx/>
              <a:buNone/>
              <a:defRPr sz="13125" b="1" spc="-13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0" y="5783526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1557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36309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1701020" y="7472821"/>
            <a:ext cx="14140036" cy="44588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11557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27747" y="3457902"/>
            <a:ext cx="14613309" cy="2685396"/>
          </a:xfrm>
          <a:prstGeom prst="rect">
            <a:avLst/>
          </a:prstGeom>
        </p:spPr>
        <p:txBody>
          <a:bodyPr/>
          <a:lstStyle>
            <a:lvl1pPr marL="335426" indent="-246691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35426" indent="-6668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35426" indent="233358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35426" indent="473381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35426" indent="713405">
              <a:spcBef>
                <a:spcPts val="0"/>
              </a:spcBef>
              <a:buSzTx/>
              <a:buNone/>
              <a:defRPr sz="4463" spc="-9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35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1032491" y="711201"/>
            <a:ext cx="5207370" cy="41647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9450070" y="2784797"/>
            <a:ext cx="7307580" cy="85051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97790" y="346710"/>
            <a:ext cx="11628120" cy="87210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907198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933450" y="-3867150"/>
            <a:ext cx="18935700" cy="151485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37189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44452" y="1802556"/>
            <a:ext cx="15379560" cy="32535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680" b="0" strike="noStrike" spc="-1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40924" y="8301888"/>
            <a:ext cx="15379560" cy="445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224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17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989" y="240030"/>
            <a:ext cx="15986825" cy="473976"/>
          </a:xfrm>
        </p:spPr>
        <p:txBody>
          <a:bodyPr lIns="0" tIns="0" rIns="0" bIns="0"/>
          <a:lstStyle>
            <a:lvl1pPr>
              <a:defRPr sz="308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4171" y="2314601"/>
            <a:ext cx="9460144" cy="258532"/>
          </a:xfrm>
        </p:spPr>
        <p:txBody>
          <a:bodyPr lIns="0" tIns="0" rIns="0" bIns="0"/>
          <a:lstStyle>
            <a:lvl1pPr>
              <a:defRPr sz="168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43493" y="9273500"/>
            <a:ext cx="147476" cy="14542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22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3" y="1661073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3" y="1661073"/>
            <a:ext cx="68453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3" y="2973955"/>
            <a:ext cx="6845300" cy="577964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8534401" y="-285086"/>
            <a:ext cx="7641812" cy="101890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3" y="755650"/>
            <a:ext cx="6845300" cy="100457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3173730"/>
            <a:ext cx="15379703" cy="3253740"/>
          </a:xfrm>
          <a:prstGeom prst="rect">
            <a:avLst/>
          </a:prstGeom>
        </p:spPr>
        <p:txBody>
          <a:bodyPr anchor="ctr"/>
          <a:lstStyle>
            <a:lvl1pPr>
              <a:defRPr sz="6090" b="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4994" y="9173870"/>
            <a:ext cx="250068" cy="24801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3" y="755651"/>
            <a:ext cx="15379700" cy="10044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3" y="1661073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3" y="755650"/>
            <a:ext cx="15379700" cy="100457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9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844553" y="1661073"/>
            <a:ext cx="15379700" cy="65434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3339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1pPr>
            <a:lvl2pPr marL="0" indent="240034" defTabSz="43339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2pPr>
            <a:lvl3pPr marL="0" indent="480070" defTabSz="43339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3pPr>
            <a:lvl4pPr marL="0" indent="720104" defTabSz="43339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4pPr>
            <a:lvl5pPr marL="0" indent="960140" defTabSz="433397">
              <a:lnSpc>
                <a:spcPct val="100000"/>
              </a:lnSpc>
              <a:spcBef>
                <a:spcPts val="945"/>
              </a:spcBef>
              <a:buSzTx/>
              <a:buNone/>
              <a:defRPr sz="2888" spc="-29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3" y="755655"/>
            <a:ext cx="15379700" cy="100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3" y="2973953"/>
            <a:ext cx="15379700" cy="577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4994" y="9170906"/>
            <a:ext cx="250068" cy="2480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06711">
              <a:defRPr sz="94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40034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80070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20104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60140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200174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40209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80244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920278" algn="l" defTabSz="128015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20047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40093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60140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80185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600232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920278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240325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560372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880417" marR="0" indent="-320047" algn="l" defTabSz="1280153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40034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80070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20104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60140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200174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40209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80244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920278" algn="ctr" defTabSz="30671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2AAB-7BD2-4D61-A36C-DEF6881510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6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4726EFE-A1ED-8248-A506-E2E3E49092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484" y="1111"/>
          <a:ext cx="1145" cy="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15" imgW="7772400" imgH="10058400" progId="TCLayout.ActiveDocument.1">
                  <p:embed/>
                </p:oleObj>
              </mc:Choice>
              <mc:Fallback>
                <p:oleObj name="Слайд think-cell" r:id="rId15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14726EFE-A1ED-8248-A506-E2E3E4909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84" y="1111"/>
                        <a:ext cx="1145" cy="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755653"/>
            <a:ext cx="15379700" cy="1003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2973953"/>
            <a:ext cx="15379700" cy="5779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40901" y="9170907"/>
            <a:ext cx="250068" cy="2480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06698">
              <a:defRPr sz="94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73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/>
  <p:hf sldNum="0" hdr="0" ftr="0" dt="0"/>
  <p:txStyles>
    <p:titleStyle>
      <a:lvl1pPr marL="0" marR="0" indent="0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40024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80049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20073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60096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200121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40144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80168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920192" algn="l" defTabSz="128009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63" b="1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20033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40065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60096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80128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600161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920192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240224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560257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880289" marR="0" indent="-320033" algn="l" defTabSz="1280097" rtl="0" latinLnBrk="0">
        <a:lnSpc>
          <a:spcPct val="90000"/>
        </a:lnSpc>
        <a:spcBef>
          <a:spcPts val="2363"/>
        </a:spcBef>
        <a:spcAft>
          <a:spcPts val="0"/>
        </a:spcAft>
        <a:buClrTx/>
        <a:buSzPct val="123000"/>
        <a:buFontTx/>
        <a:buChar char="•"/>
        <a:tabLst/>
        <a:defRPr sz="25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40024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80049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720073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60096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200121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440144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80168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920192" algn="ctr" defTabSz="3066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4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luca-bravo-SkpE62Bs1H4-unsplash (3) копия.jpg" descr="luca-bravo-SkpE62Bs1H4-unsplash (3) копия.jpg"/>
          <p:cNvPicPr>
            <a:picLocks noChangeAspect="1"/>
          </p:cNvPicPr>
          <p:nvPr/>
        </p:nvPicPr>
        <p:blipFill rotWithShape="1">
          <a:blip r:embed="rId2"/>
          <a:srcRect l="29912"/>
          <a:stretch/>
        </p:blipFill>
        <p:spPr>
          <a:xfrm flipH="1">
            <a:off x="6974914" y="-1"/>
            <a:ext cx="10093887" cy="960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4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65" y="730896"/>
            <a:ext cx="3437686" cy="831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15" name="Название презентации…"/>
          <p:cNvSpPr txBox="1">
            <a:spLocks noGrp="1"/>
          </p:cNvSpPr>
          <p:nvPr>
            <p:ph type="ctrTitle"/>
          </p:nvPr>
        </p:nvSpPr>
        <p:spPr>
          <a:xfrm>
            <a:off x="937973" y="2373013"/>
            <a:ext cx="12414807" cy="4855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</a:bodyPr>
          <a:lstStyle/>
          <a:p>
            <a:pPr>
              <a:defRPr sz="14100" b="0" spc="0">
                <a:latin typeface="Stem"/>
                <a:ea typeface="Stem"/>
                <a:cs typeface="Stem"/>
                <a:sym typeface="Stem"/>
              </a:defRPr>
            </a:pPr>
            <a:r>
              <a:rPr lang="ru-RU" sz="9240" b="1" spc="-14" dirty="0">
                <a:solidFill>
                  <a:schemeClr val="accent1">
                    <a:lumMod val="50000"/>
                  </a:schemeClr>
                </a:solidFill>
                <a:latin typeface="Stem" panose="020B0503020203020204"/>
                <a:cs typeface="Verdana"/>
                <a:sym typeface="Stem"/>
              </a:rPr>
              <a:t>Механизм соглашений </a:t>
            </a:r>
            <a:br>
              <a:rPr lang="ru-RU" sz="9240" b="1" spc="-14" dirty="0">
                <a:solidFill>
                  <a:schemeClr val="accent1">
                    <a:lumMod val="50000"/>
                  </a:schemeClr>
                </a:solidFill>
                <a:latin typeface="Stem" panose="020B0503020203020204"/>
                <a:cs typeface="Verdana"/>
                <a:sym typeface="Stem"/>
              </a:rPr>
            </a:br>
            <a:r>
              <a:rPr lang="ru-RU" sz="9240" b="1" spc="-14" dirty="0">
                <a:solidFill>
                  <a:schemeClr val="accent1">
                    <a:lumMod val="50000"/>
                  </a:schemeClr>
                </a:solidFill>
                <a:latin typeface="Stem" panose="020B0503020203020204"/>
                <a:cs typeface="Verdana"/>
                <a:sym typeface="Stem"/>
              </a:rPr>
              <a:t>о защите и поощрении капиталовложений</a:t>
            </a:r>
            <a:br>
              <a:rPr lang="ru-RU" sz="9240" b="1" spc="-14" dirty="0">
                <a:solidFill>
                  <a:schemeClr val="accent1">
                    <a:lumMod val="50000"/>
                  </a:schemeClr>
                </a:solidFill>
                <a:latin typeface="Stem" panose="020B0503020203020204"/>
                <a:cs typeface="Verdana"/>
                <a:sym typeface="Stem"/>
              </a:rPr>
            </a:br>
            <a:r>
              <a:rPr lang="ru-RU" sz="9240" b="1" spc="-14" dirty="0">
                <a:solidFill>
                  <a:schemeClr val="accent1">
                    <a:lumMod val="50000"/>
                  </a:schemeClr>
                </a:solidFill>
                <a:latin typeface="Stem" panose="020B0503020203020204"/>
                <a:cs typeface="Verdana"/>
                <a:sym typeface="Stem"/>
              </a:rPr>
              <a:t>(СЗПК)</a:t>
            </a:r>
            <a:endParaRPr sz="9240" b="1" spc="-14" dirty="0">
              <a:solidFill>
                <a:schemeClr val="accent1">
                  <a:lumMod val="50000"/>
                </a:schemeClr>
              </a:solidFill>
              <a:latin typeface="Stem" panose="020B0503020203020204"/>
              <a:cs typeface="Verdana"/>
            </a:endParaRPr>
          </a:p>
        </p:txBody>
      </p:sp>
      <p:sp>
        <p:nvSpPr>
          <p:cNvPr id="1719" name="Прямоугольник"/>
          <p:cNvSpPr/>
          <p:nvPr/>
        </p:nvSpPr>
        <p:spPr>
          <a:xfrm>
            <a:off x="1044683" y="7253418"/>
            <a:ext cx="2585066" cy="96187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35560" tIns="35560" rIns="35560" bIns="35560" anchor="ctr"/>
          <a:lstStyle/>
          <a:p>
            <a:pPr algn="l" defTabSz="577850" hangingPunct="1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240" kern="1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97797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"/>
          <p:cNvSpPr/>
          <p:nvPr/>
        </p:nvSpPr>
        <p:spPr>
          <a:xfrm>
            <a:off x="0" y="7810450"/>
            <a:ext cx="17068800" cy="1037016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/>
            <a:endParaRPr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34713" y="1111"/>
          <a:ext cx="860" cy="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4713" y="1111"/>
                        <a:ext cx="860" cy="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504002" y="293013"/>
            <a:ext cx="15215194" cy="79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560" tIns="35560" rIns="35560" bIns="35560" anchor="ctr">
            <a:noAutofit/>
          </a:bodyPr>
          <a:lstStyle>
            <a:lvl1pPr marL="0" marR="0" indent="0" algn="l" defTabSz="1828754" rtl="0" latinLnBrk="0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0" i="0" u="none" strike="noStrike" cap="none" spc="0" baseline="0">
                <a:solidFill>
                  <a:srgbClr val="000000"/>
                </a:solidFill>
                <a:uFillTx/>
                <a:latin typeface="Stem"/>
                <a:ea typeface="Stem"/>
                <a:cs typeface="Stem"/>
                <a:sym typeface="Stem"/>
              </a:defRPr>
            </a:lvl1pPr>
            <a:lvl2pPr marL="0" marR="0" indent="3429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l" defTabSz="18287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8890" defTabSz="1280128">
              <a:spcBef>
                <a:spcPts val="70"/>
              </a:spcBef>
            </a:pPr>
            <a:r>
              <a:rPr lang="ru-RU" sz="3600" b="1" spc="-14" dirty="0">
                <a:solidFill>
                  <a:schemeClr val="accent1">
                    <a:lumMod val="50000"/>
                  </a:schemeClr>
                </a:solidFill>
                <a:ea typeface="+mj-ea"/>
                <a:cs typeface="Verdana"/>
              </a:rPr>
              <a:t>Соглашение о защите и поощрении капиталовложений (СЗПК) </a:t>
            </a:r>
          </a:p>
        </p:txBody>
      </p:sp>
      <p:pic>
        <p:nvPicPr>
          <p:cNvPr id="5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14362" y="151567"/>
            <a:ext cx="1121268" cy="1168310"/>
          </a:xfrm>
          <a:prstGeom prst="rect">
            <a:avLst/>
          </a:prstGeom>
        </p:spPr>
      </p:pic>
      <p:pic>
        <p:nvPicPr>
          <p:cNvPr id="97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002" y="1043247"/>
            <a:ext cx="1938800" cy="7213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610605" y="8900843"/>
            <a:ext cx="481604" cy="39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5" b="1" dirty="0"/>
              <a:t>2</a:t>
            </a:r>
            <a:endParaRPr lang="ru-RU" sz="1975" b="1" dirty="0"/>
          </a:p>
        </p:txBody>
      </p:sp>
      <p:sp>
        <p:nvSpPr>
          <p:cNvPr id="30" name="CustomShape 2"/>
          <p:cNvSpPr/>
          <p:nvPr/>
        </p:nvSpPr>
        <p:spPr>
          <a:xfrm>
            <a:off x="528609" y="3493227"/>
            <a:ext cx="432000" cy="72000"/>
          </a:xfrm>
          <a:prstGeom prst="rect">
            <a:avLst/>
          </a:prstGeom>
          <a:gradFill rotWithShape="0">
            <a:gsLst>
              <a:gs pos="0">
                <a:srgbClr val="00A0C3"/>
              </a:gs>
              <a:gs pos="100000">
                <a:srgbClr val="00B3A9"/>
              </a:gs>
            </a:gsLst>
            <a:lin ang="0"/>
          </a:gradFill>
          <a:ln w="12600">
            <a:noFill/>
          </a:ln>
          <a:effectLst/>
        </p:spPr>
      </p:sp>
      <p:sp>
        <p:nvSpPr>
          <p:cNvPr id="37" name="TextBox 36"/>
          <p:cNvSpPr txBox="1"/>
          <p:nvPr/>
        </p:nvSpPr>
        <p:spPr>
          <a:xfrm>
            <a:off x="817763" y="3669276"/>
            <a:ext cx="78211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Стабилизация </a:t>
            </a:r>
            <a:r>
              <a:rPr lang="ru-RU" sz="2600" b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законодательства, действующего </a:t>
            </a:r>
            <a:br>
              <a:rPr lang="ru-RU" sz="2600" b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</a:br>
            <a:r>
              <a:rPr lang="ru-RU" sz="2600" b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на момент заключения СЗПК, </a:t>
            </a:r>
            <a:r>
              <a:rPr lang="ru-RU" sz="2600" b="1" u="sng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в части</a:t>
            </a:r>
            <a:r>
              <a:rPr lang="ru-RU" sz="2600" b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:</a:t>
            </a:r>
            <a:endParaRPr lang="ru-RU" sz="2600" b="1" u="sng" spc="-10" dirty="0">
              <a:solidFill>
                <a:schemeClr val="tx1"/>
              </a:solidFill>
              <a:latin typeface="Stem Medium" panose="020B0503020203020204"/>
              <a:ea typeface="+mj-ea"/>
              <a:cs typeface="Verdana"/>
            </a:endParaRPr>
          </a:p>
          <a:p>
            <a:pPr marL="698500" lvl="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i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Налогового</a:t>
            </a:r>
            <a:r>
              <a:rPr lang="ru-RU" sz="2400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 и </a:t>
            </a:r>
            <a:r>
              <a:rPr lang="ru-RU" sz="2400" b="1" i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таможенного</a:t>
            </a:r>
            <a:r>
              <a:rPr lang="ru-RU" sz="2400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 законодательства;</a:t>
            </a:r>
          </a:p>
          <a:p>
            <a:pPr marL="698500" lvl="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i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Градостроительного</a:t>
            </a:r>
            <a:r>
              <a:rPr lang="ru-RU" sz="2400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 и </a:t>
            </a:r>
            <a:r>
              <a:rPr lang="ru-RU" sz="2400" b="1" i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земельного</a:t>
            </a:r>
            <a:r>
              <a:rPr lang="ru-RU" sz="2400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 законодательства;</a:t>
            </a:r>
          </a:p>
          <a:p>
            <a:pPr marL="6985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i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Экологического</a:t>
            </a:r>
            <a:r>
              <a:rPr lang="ru-RU" sz="2400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 законодательства;</a:t>
            </a:r>
          </a:p>
          <a:p>
            <a:pPr marL="698500" lvl="0" indent="-342900" algn="just">
              <a:buFont typeface="Arial" panose="020B0604020202020204" pitchFamily="34" charset="0"/>
              <a:buChar char="•"/>
            </a:pPr>
            <a:r>
              <a:rPr lang="ru-RU" sz="2400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Мер государственной поддержки.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38164" y="3675678"/>
            <a:ext cx="68724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Возмещение затрат </a:t>
            </a:r>
            <a:r>
              <a:rPr lang="ru-RU" sz="2600" b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за счет уплаченных налогов:</a:t>
            </a:r>
          </a:p>
          <a:p>
            <a:pPr marL="723900" indent="-3619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На </a:t>
            </a:r>
            <a:r>
              <a:rPr lang="ru-RU" sz="2400" b="1" i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создание объектов </a:t>
            </a:r>
            <a:r>
              <a:rPr lang="ru-RU" sz="2400" b="1" u="sng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транспортной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, </a:t>
            </a:r>
            <a:r>
              <a:rPr lang="ru-RU" sz="2400" b="1" u="sng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энергетической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, </a:t>
            </a:r>
            <a:r>
              <a:rPr lang="ru-RU" sz="2400" b="1" u="sng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коммунальной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, </a:t>
            </a:r>
            <a:r>
              <a:rPr lang="ru-RU" sz="2400" b="1" u="sng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социальной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, </a:t>
            </a:r>
            <a:r>
              <a:rPr lang="ru-RU" sz="2400" b="1" u="sng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цифровой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 </a:t>
            </a:r>
            <a:r>
              <a:rPr lang="ru-RU" sz="2400" b="1" i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инфраструктур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;</a:t>
            </a:r>
          </a:p>
          <a:p>
            <a:pPr marL="723900" indent="-361950" algn="l">
              <a:buFont typeface="Arial" panose="020B0604020202020204" pitchFamily="34" charset="0"/>
              <a:buChar char="•"/>
            </a:pP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На уплату </a:t>
            </a:r>
            <a:r>
              <a:rPr lang="ru-RU" sz="2400" b="1" i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процентов по кредитам и займам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, </a:t>
            </a:r>
            <a:r>
              <a:rPr lang="ru-RU" sz="2400" b="1" i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купонного дохода по облигационным займам</a:t>
            </a:r>
            <a:r>
              <a:rPr lang="ru-RU" sz="2400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, привлеченным для реализации проекта.</a:t>
            </a:r>
          </a:p>
        </p:txBody>
      </p:sp>
      <p:pic>
        <p:nvPicPr>
          <p:cNvPr id="39" name="Рисунок 36" descr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656" y="3680396"/>
            <a:ext cx="530356" cy="53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Рисунок 94" descr="Рисунок 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7205" y="3675678"/>
            <a:ext cx="482910" cy="48291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Линия"/>
          <p:cNvSpPr/>
          <p:nvPr/>
        </p:nvSpPr>
        <p:spPr>
          <a:xfrm flipV="1">
            <a:off x="8681523" y="3651997"/>
            <a:ext cx="0" cy="3348000"/>
          </a:xfrm>
          <a:prstGeom prst="line">
            <a:avLst/>
          </a:prstGeom>
          <a:ln w="25400" cap="rnd">
            <a:solidFill>
              <a:srgbClr val="00B0AC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2438338"/>
            <a:endParaRPr sz="2400">
              <a:latin typeface="Helvetica Neue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515909" y="7564484"/>
            <a:ext cx="432000" cy="72000"/>
          </a:xfrm>
          <a:prstGeom prst="rect">
            <a:avLst/>
          </a:prstGeom>
          <a:gradFill rotWithShape="0">
            <a:gsLst>
              <a:gs pos="0">
                <a:srgbClr val="00A0C3"/>
              </a:gs>
              <a:gs pos="100000">
                <a:srgbClr val="00B3A9"/>
              </a:gs>
            </a:gsLst>
            <a:lin ang="0"/>
          </a:gradFill>
          <a:ln w="12600">
            <a:noFill/>
          </a:ln>
          <a:effectLst/>
        </p:spPr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617FA6-A324-1B40-7AD8-D5742EA88A53}"/>
              </a:ext>
            </a:extLst>
          </p:cNvPr>
          <p:cNvSpPr txBox="1"/>
          <p:nvPr/>
        </p:nvSpPr>
        <p:spPr>
          <a:xfrm>
            <a:off x="471873" y="6999391"/>
            <a:ext cx="7738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Результаты реализации механизма СЗПК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16156" y="1596511"/>
            <a:ext cx="14796000" cy="972000"/>
          </a:xfrm>
          <a:prstGeom prst="roundRect">
            <a:avLst/>
          </a:prstGeom>
          <a:ln w="3175">
            <a:solidFill>
              <a:srgbClr val="00A2FF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defTabSz="17068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em Medium" panose="020B0503020203020204"/>
              <a:sym typeface="Helvetica Neue Medium"/>
            </a:endParaRPr>
          </a:p>
        </p:txBody>
      </p:sp>
      <p:sp>
        <p:nvSpPr>
          <p:cNvPr id="50" name="Прямоугольник 213"/>
          <p:cNvSpPr txBox="1"/>
          <p:nvPr/>
        </p:nvSpPr>
        <p:spPr>
          <a:xfrm>
            <a:off x="453202" y="7888313"/>
            <a:ext cx="406000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4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63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 </a:t>
            </a:r>
            <a:r>
              <a:rPr lang="ru-RU" sz="4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  <a:sym typeface="Montserrat Bold"/>
              </a:rPr>
              <a:t>СЗПК</a:t>
            </a:r>
            <a:r>
              <a:rPr lang="ru-RU" sz="26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  <a:sym typeface="Montserrat Bold"/>
              </a:rPr>
              <a:t> заключено</a:t>
            </a:r>
            <a:endParaRPr sz="2600" b="1" spc="-10" dirty="0">
              <a:solidFill>
                <a:schemeClr val="bg1"/>
              </a:solidFill>
              <a:latin typeface="Stem Medium" panose="020B0503020203020204"/>
              <a:ea typeface="+mj-ea"/>
              <a:cs typeface="Verdana"/>
              <a:sym typeface="Montserrat Medium"/>
            </a:endParaRPr>
          </a:p>
        </p:txBody>
      </p:sp>
      <p:sp>
        <p:nvSpPr>
          <p:cNvPr id="52" name="Прямоугольник 214"/>
          <p:cNvSpPr txBox="1"/>
          <p:nvPr/>
        </p:nvSpPr>
        <p:spPr>
          <a:xfrm>
            <a:off x="4680695" y="7952828"/>
            <a:ext cx="7494686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B3A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3,9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</a:t>
            </a:r>
            <a:r>
              <a:rPr lang="ru-RU" sz="4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  <a:sym typeface="Montserrat Bold"/>
              </a:rPr>
              <a:t>трлн ₽ </a:t>
            </a:r>
            <a:r>
              <a:rPr lang="ru-RU" sz="26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  <a:sym typeface="Montserrat Bold"/>
              </a:rPr>
              <a:t>заявленные инвестиции</a:t>
            </a:r>
          </a:p>
        </p:txBody>
      </p:sp>
      <p:sp>
        <p:nvSpPr>
          <p:cNvPr id="53" name="Прямоугольник 214"/>
          <p:cNvSpPr txBox="1"/>
          <p:nvPr/>
        </p:nvSpPr>
        <p:spPr>
          <a:xfrm>
            <a:off x="11757050" y="7967285"/>
            <a:ext cx="6035650" cy="70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914400" hangingPunct="1">
              <a:lnSpc>
                <a:spcPct val="90000"/>
              </a:lnSpc>
              <a:spcBef>
                <a:spcPts val="100"/>
              </a:spcBef>
              <a:defRPr sz="2800">
                <a:solidFill>
                  <a:srgbClr val="00B3A9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ru-RU" sz="4400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55,2</a:t>
            </a:r>
            <a:r>
              <a:rPr sz="4400" b="1" kern="1200" dirty="0">
                <a:solidFill>
                  <a:schemeClr val="bg1"/>
                </a:solidFill>
                <a:latin typeface="Arial" panose="020B0604020202020204" pitchFamily="34" charset="0"/>
                <a:ea typeface="Montserrat Bold"/>
                <a:cs typeface="Arial" panose="020B0604020202020204" pitchFamily="34" charset="0"/>
                <a:sym typeface="Montserrat Bold"/>
              </a:rPr>
              <a:t> </a:t>
            </a:r>
            <a:r>
              <a:rPr lang="ru-RU" sz="44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  <a:sym typeface="Montserrat Bold"/>
              </a:rPr>
              <a:t>тыс. </a:t>
            </a:r>
            <a:r>
              <a:rPr lang="ru-RU" sz="2600" b="1" spc="-10" dirty="0">
                <a:solidFill>
                  <a:schemeClr val="bg1"/>
                </a:solidFill>
                <a:latin typeface="Stem Medium" panose="020B0503020203020204"/>
                <a:ea typeface="+mj-ea"/>
                <a:cs typeface="Verdana"/>
                <a:sym typeface="Montserrat Bold"/>
              </a:rPr>
              <a:t>новых рабочих мест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590834" y="1665367"/>
            <a:ext cx="14939930" cy="866966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СЗПК – </a:t>
            </a:r>
            <a:r>
              <a:rPr lang="ru-RU" sz="2600" b="1" spc="-10" dirty="0">
                <a:solidFill>
                  <a:schemeClr val="tx1"/>
                </a:solidFill>
                <a:latin typeface="Stem Medium" panose="020B0503020203020204"/>
                <a:ea typeface="+mj-ea"/>
                <a:cs typeface="Verdana"/>
              </a:rPr>
              <a:t>механизм по снижению  системных рисков инвестора и повышения прогнозируемости условий реализации инвестиционного проекта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17FA6-A324-1B40-7AD8-D5742EA88A53}"/>
              </a:ext>
            </a:extLst>
          </p:cNvPr>
          <p:cNvSpPr txBox="1"/>
          <p:nvPr/>
        </p:nvSpPr>
        <p:spPr>
          <a:xfrm>
            <a:off x="484573" y="2966234"/>
            <a:ext cx="773829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24383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Механизмы защиты и поддержки в рамках СЗПК</a:t>
            </a:r>
          </a:p>
        </p:txBody>
      </p:sp>
    </p:spTree>
    <p:extLst>
      <p:ext uri="{BB962C8B-B14F-4D97-AF65-F5344CB8AC3E}">
        <p14:creationId xmlns:p14="http://schemas.microsoft.com/office/powerpoint/2010/main" val="22062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08" y="709667"/>
            <a:ext cx="12878268" cy="722038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Прямоугольник 60"/>
          <p:cNvSpPr/>
          <p:nvPr/>
        </p:nvSpPr>
        <p:spPr>
          <a:xfrm>
            <a:off x="10933831" y="1590404"/>
            <a:ext cx="5340885" cy="2383756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00A1C1"/>
                </a:gs>
                <a:gs pos="61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100000">
                  <a:srgbClr val="007FC7"/>
                </a:gs>
              </a:gsLst>
              <a:lin ang="10800000" scaled="0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4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ED3BB-7F39-6353-5D52-3A05E55A746D}"/>
              </a:ext>
            </a:extLst>
          </p:cNvPr>
          <p:cNvSpPr txBox="1"/>
          <p:nvPr/>
        </p:nvSpPr>
        <p:spPr>
          <a:xfrm>
            <a:off x="11035606" y="1627072"/>
            <a:ext cx="43380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spc="-7" dirty="0">
                <a:solidFill>
                  <a:srgbClr val="007FC7"/>
                </a:solidFill>
                <a:latin typeface="Stem" panose="020B0503020203020204"/>
                <a:cs typeface="Arial" panose="020B0604020202020204" pitchFamily="34" charset="0"/>
              </a:rPr>
              <a:t>Перезапуск механизма</a:t>
            </a:r>
          </a:p>
        </p:txBody>
      </p:sp>
      <p:sp>
        <p:nvSpPr>
          <p:cNvPr id="3" name="Декоративная галочка">
            <a:extLst>
              <a:ext uri="{FF2B5EF4-FFF2-40B4-BE49-F238E27FC236}">
                <a16:creationId xmlns:a16="http://schemas.microsoft.com/office/drawing/2014/main" id="{8A943DDA-125C-B686-05AC-94B832345D32}"/>
              </a:ext>
            </a:extLst>
          </p:cNvPr>
          <p:cNvSpPr>
            <a:spLocks noChangeAspect="1"/>
          </p:cNvSpPr>
          <p:nvPr/>
        </p:nvSpPr>
        <p:spPr>
          <a:xfrm>
            <a:off x="11217259" y="2031039"/>
            <a:ext cx="303075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17FA6-A324-1B40-7AD8-D5742EA88A53}"/>
              </a:ext>
            </a:extLst>
          </p:cNvPr>
          <p:cNvSpPr txBox="1"/>
          <p:nvPr/>
        </p:nvSpPr>
        <p:spPr>
          <a:xfrm>
            <a:off x="11582452" y="2079043"/>
            <a:ext cx="4733351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/>
            <a:r>
              <a:rPr lang="ru-RU" sz="1600" b="1" i="1" dirty="0">
                <a:solidFill>
                  <a:srgbClr val="2F2F2F"/>
                </a:solidFill>
                <a:latin typeface="Stem"/>
                <a:ea typeface="Stem"/>
                <a:cs typeface="Stem"/>
              </a:rPr>
              <a:t>Внесены изменения в 69-ФЗ и НК</a:t>
            </a:r>
          </a:p>
        </p:txBody>
      </p:sp>
      <p:sp>
        <p:nvSpPr>
          <p:cNvPr id="7" name="Декоративная галочка">
            <a:extLst>
              <a:ext uri="{FF2B5EF4-FFF2-40B4-BE49-F238E27FC236}">
                <a16:creationId xmlns:a16="http://schemas.microsoft.com/office/drawing/2014/main" id="{8D521168-C862-F48A-4A63-7FF55D5D0DC2}"/>
              </a:ext>
            </a:extLst>
          </p:cNvPr>
          <p:cNvSpPr>
            <a:spLocks noChangeAspect="1"/>
          </p:cNvSpPr>
          <p:nvPr/>
        </p:nvSpPr>
        <p:spPr>
          <a:xfrm>
            <a:off x="11239033" y="2289111"/>
            <a:ext cx="303075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C5FD8-ACBD-61EF-0209-D60ADD649FA7}"/>
              </a:ext>
            </a:extLst>
          </p:cNvPr>
          <p:cNvSpPr txBox="1"/>
          <p:nvPr/>
        </p:nvSpPr>
        <p:spPr>
          <a:xfrm>
            <a:off x="11570877" y="2311555"/>
            <a:ext cx="42500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/>
            <a:r>
              <a:rPr lang="ru-RU" sz="1600" b="1" i="1" dirty="0">
                <a:solidFill>
                  <a:srgbClr val="2F2F2F"/>
                </a:solidFill>
                <a:latin typeface="Stem"/>
                <a:ea typeface="Stem"/>
                <a:cs typeface="Stem"/>
              </a:rPr>
              <a:t>Принято 4 постановления и 1 распоряжение Правительства РФ</a:t>
            </a:r>
          </a:p>
        </p:txBody>
      </p:sp>
      <p:sp>
        <p:nvSpPr>
          <p:cNvPr id="50" name="Декоративная галочка">
            <a:extLst>
              <a:ext uri="{FF2B5EF4-FFF2-40B4-BE49-F238E27FC236}">
                <a16:creationId xmlns:a16="http://schemas.microsoft.com/office/drawing/2014/main" id="{8D521168-C862-F48A-4A63-7FF55D5D0DC2}"/>
              </a:ext>
            </a:extLst>
          </p:cNvPr>
          <p:cNvSpPr>
            <a:spLocks noChangeAspect="1"/>
          </p:cNvSpPr>
          <p:nvPr/>
        </p:nvSpPr>
        <p:spPr>
          <a:xfrm>
            <a:off x="11227428" y="2819491"/>
            <a:ext cx="303075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3C5FD8-ACBD-61EF-0209-D60ADD649FA7}"/>
              </a:ext>
            </a:extLst>
          </p:cNvPr>
          <p:cNvSpPr txBox="1"/>
          <p:nvPr/>
        </p:nvSpPr>
        <p:spPr>
          <a:xfrm>
            <a:off x="11570877" y="2853253"/>
            <a:ext cx="425005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/>
            <a:r>
              <a:rPr lang="ru-RU" sz="1600" b="1" i="1" dirty="0">
                <a:solidFill>
                  <a:srgbClr val="2F2F2F"/>
                </a:solidFill>
                <a:latin typeface="Stem"/>
                <a:ea typeface="Stem"/>
                <a:cs typeface="Stem"/>
              </a:rPr>
              <a:t>ВЭБ.РФ – уполномоченная организация</a:t>
            </a:r>
          </a:p>
        </p:txBody>
      </p:sp>
      <p:sp>
        <p:nvSpPr>
          <p:cNvPr id="52" name="Декоративная галочка">
            <a:extLst>
              <a:ext uri="{FF2B5EF4-FFF2-40B4-BE49-F238E27FC236}">
                <a16:creationId xmlns:a16="http://schemas.microsoft.com/office/drawing/2014/main" id="{8D521168-C862-F48A-4A63-7FF55D5D0DC2}"/>
              </a:ext>
            </a:extLst>
          </p:cNvPr>
          <p:cNvSpPr>
            <a:spLocks noChangeAspect="1"/>
          </p:cNvSpPr>
          <p:nvPr/>
        </p:nvSpPr>
        <p:spPr>
          <a:xfrm>
            <a:off x="11214565" y="3121271"/>
            <a:ext cx="303075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3C5FD8-ACBD-61EF-0209-D60ADD649FA7}"/>
              </a:ext>
            </a:extLst>
          </p:cNvPr>
          <p:cNvSpPr txBox="1"/>
          <p:nvPr/>
        </p:nvSpPr>
        <p:spPr>
          <a:xfrm>
            <a:off x="11582452" y="3144299"/>
            <a:ext cx="448844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2438338"/>
            <a:r>
              <a:rPr lang="ru-RU" sz="1600" b="1" i="1" dirty="0">
                <a:solidFill>
                  <a:srgbClr val="2F2F2F"/>
                </a:solidFill>
                <a:latin typeface="Stem"/>
                <a:ea typeface="Stem"/>
                <a:cs typeface="Stem"/>
              </a:rPr>
              <a:t>Введена в эксплуатацию ГИС «Капиталовложения»</a:t>
            </a:r>
          </a:p>
        </p:txBody>
      </p:sp>
      <p:sp>
        <p:nvSpPr>
          <p:cNvPr id="54" name="Декоративная галочка">
            <a:extLst>
              <a:ext uri="{FF2B5EF4-FFF2-40B4-BE49-F238E27FC236}">
                <a16:creationId xmlns:a16="http://schemas.microsoft.com/office/drawing/2014/main" id="{8D521168-C862-F48A-4A63-7FF55D5D0DC2}"/>
              </a:ext>
            </a:extLst>
          </p:cNvPr>
          <p:cNvSpPr>
            <a:spLocks noChangeAspect="1"/>
          </p:cNvSpPr>
          <p:nvPr/>
        </p:nvSpPr>
        <p:spPr>
          <a:xfrm>
            <a:off x="11214565" y="3436138"/>
            <a:ext cx="303075" cy="28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0077C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3C5FD8-ACBD-61EF-0209-D60ADD649FA7}"/>
              </a:ext>
            </a:extLst>
          </p:cNvPr>
          <p:cNvSpPr txBox="1"/>
          <p:nvPr/>
        </p:nvSpPr>
        <p:spPr>
          <a:xfrm>
            <a:off x="11570877" y="3468691"/>
            <a:ext cx="480362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2F2F2F"/>
                </a:solidFill>
                <a:latin typeface="Stem"/>
                <a:ea typeface="Stem"/>
                <a:cs typeface="Stem"/>
              </a:rPr>
              <a:t>Принято более 400 региональных НПА</a:t>
            </a:r>
          </a:p>
        </p:txBody>
      </p:sp>
      <p:sp>
        <p:nvSpPr>
          <p:cNvPr id="66" name="Полилиния 65"/>
          <p:cNvSpPr/>
          <p:nvPr/>
        </p:nvSpPr>
        <p:spPr>
          <a:xfrm>
            <a:off x="503999" y="1926290"/>
            <a:ext cx="9448007" cy="680105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Российское юридическое лицо</a:t>
            </a:r>
            <a:b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  <a:ea typeface="Stem"/>
                <a:cs typeface="Stem"/>
              </a:rPr>
              <a:t>(кроме государственных  и муниципальных учреждений, ГУП и МУП)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503999" y="1254453"/>
            <a:ext cx="4616630" cy="694669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Заявительный порядок </a:t>
            </a:r>
            <a:b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  <a:ea typeface="Stem"/>
                <a:cs typeface="Stem"/>
              </a:rPr>
              <a:t>(отсутствие комиссий, отборов)</a:t>
            </a:r>
          </a:p>
        </p:txBody>
      </p:sp>
      <p:sp>
        <p:nvSpPr>
          <p:cNvPr id="68" name="Полилиния 67"/>
          <p:cNvSpPr/>
          <p:nvPr/>
        </p:nvSpPr>
        <p:spPr>
          <a:xfrm>
            <a:off x="539621" y="3392481"/>
            <a:ext cx="8928100" cy="680105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Минимальный объем капиталовложений </a:t>
            </a:r>
            <a:endParaRPr lang="ru-RU" sz="1600" b="1" dirty="0">
              <a:solidFill>
                <a:srgbClr val="002060"/>
              </a:solidFill>
              <a:latin typeface="Stem"/>
              <a:ea typeface="Stem"/>
              <a:cs typeface="Stem"/>
            </a:endParaRPr>
          </a:p>
        </p:txBody>
      </p:sp>
      <p:sp>
        <p:nvSpPr>
          <p:cNvPr id="69" name="Полилиния 68"/>
          <p:cNvSpPr/>
          <p:nvPr/>
        </p:nvSpPr>
        <p:spPr>
          <a:xfrm>
            <a:off x="503998" y="2535107"/>
            <a:ext cx="10416691" cy="1059569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Новый инвестиционный проект</a:t>
            </a:r>
          </a:p>
          <a:p>
            <a:pPr marL="360363" indent="-360363" algn="l"/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     </a:t>
            </a:r>
            <a:r>
              <a:rPr lang="en-US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  <a:ea typeface="Stem"/>
                <a:cs typeface="Stem"/>
              </a:rPr>
              <a:t>(решение об утверждении бюджета принято не позднее 180 дней со дня получения разрешения на строительство, 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  <a:ea typeface="Stem"/>
                <a:cs typeface="Stem"/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  <a:ea typeface="Stem"/>
                <a:cs typeface="Stem"/>
              </a:rPr>
              <a:t>но не ранее 01.04.2020, а заявление о заключении СЗПК подано не позднее 1 года с даты утверждения бюджета) </a:t>
            </a:r>
          </a:p>
        </p:txBody>
      </p:sp>
      <p:sp>
        <p:nvSpPr>
          <p:cNvPr id="28" name="TextShape 1"/>
          <p:cNvSpPr txBox="1"/>
          <p:nvPr/>
        </p:nvSpPr>
        <p:spPr>
          <a:xfrm>
            <a:off x="503999" y="262366"/>
            <a:ext cx="14696216" cy="546339"/>
          </a:xfrm>
          <a:prstGeom prst="rect">
            <a:avLst/>
          </a:prstGeom>
          <a:ln w="12700">
            <a:miter lim="400000"/>
          </a:ln>
        </p:spPr>
        <p:txBody>
          <a:bodyPr lIns="35560" tIns="35560" rIns="35560" bIns="3556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pPr algn="l"/>
            <a:r>
              <a:rPr lang="ru-RU" sz="3600" b="1" dirty="0">
                <a:solidFill>
                  <a:srgbClr val="002060"/>
                </a:solidFill>
              </a:rPr>
              <a:t>Ключевые условия заключения СЗПК</a:t>
            </a:r>
          </a:p>
        </p:txBody>
      </p:sp>
      <p:pic>
        <p:nvPicPr>
          <p:cNvPr id="29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1" y="952560"/>
            <a:ext cx="1938800" cy="72139"/>
          </a:xfrm>
          <a:prstGeom prst="rect">
            <a:avLst/>
          </a:prstGeom>
        </p:spPr>
      </p:pic>
      <p:pic>
        <p:nvPicPr>
          <p:cNvPr id="3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9195" y="267552"/>
            <a:ext cx="1121268" cy="11683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610605" y="8900843"/>
            <a:ext cx="481604" cy="39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75" b="1" dirty="0"/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92538" y="6210707"/>
            <a:ext cx="1995263" cy="612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1155700"/>
            <a:endParaRPr lang="ru-RU" sz="4480">
              <a:solidFill>
                <a:srgbClr val="002060"/>
              </a:solidFill>
              <a:latin typeface="Ste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627167" y="5674829"/>
            <a:ext cx="1947189" cy="1152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1155700"/>
            <a:endParaRPr lang="ru-RU" sz="4480" dirty="0">
              <a:solidFill>
                <a:srgbClr val="002060"/>
              </a:solidFill>
              <a:latin typeface="Ste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348474" y="5856086"/>
            <a:ext cx="2008600" cy="972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1155700"/>
            <a:endParaRPr lang="ru-RU" sz="4480">
              <a:solidFill>
                <a:srgbClr val="002060"/>
              </a:solidFill>
              <a:latin typeface="Ste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27730" y="6009851"/>
            <a:ext cx="1947189" cy="828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1155700"/>
            <a:endParaRPr lang="ru-RU" sz="4480" dirty="0">
              <a:solidFill>
                <a:srgbClr val="002060"/>
              </a:solidFill>
              <a:latin typeface="Ste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0279" y="6389467"/>
            <a:ext cx="2016000" cy="432000"/>
          </a:xfrm>
          <a:prstGeom prst="rect">
            <a:avLst/>
          </a:prstGeom>
          <a:solidFill>
            <a:srgbClr val="00A5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1155700"/>
            <a:endParaRPr lang="ru-RU" sz="4480">
              <a:solidFill>
                <a:srgbClr val="002060"/>
              </a:solidFill>
              <a:latin typeface="Ste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000083" y="4985170"/>
            <a:ext cx="3210074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Не менее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10 млрд</a:t>
            </a:r>
          </a:p>
        </p:txBody>
      </p:sp>
      <p:sp>
        <p:nvSpPr>
          <p:cNvPr id="40" name="Прямоугольник 39"/>
          <p:cNvSpPr/>
          <p:nvPr/>
        </p:nvSpPr>
        <p:spPr>
          <a:xfrm rot="10800000" flipV="1">
            <a:off x="9394435" y="5128538"/>
            <a:ext cx="1947189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Не менее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4,5 млрд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33906" y="5292548"/>
            <a:ext cx="1947189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Не менее 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1,5 млрд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61569" y="5493076"/>
            <a:ext cx="1947189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Не менее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7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50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 млн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451" y="5711646"/>
            <a:ext cx="1947189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Не менее</a:t>
            </a:r>
            <a:b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</a:b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Stem"/>
              </a:rPr>
              <a:t>200 млн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9648" y="6780084"/>
            <a:ext cx="2486623" cy="8822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Если стороной</a:t>
            </a:r>
          </a:p>
          <a:p>
            <a:pPr defTabSz="3413673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СЗПК не является</a:t>
            </a:r>
          </a:p>
          <a:p>
            <a:pPr defTabSz="3413673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Российская Федерация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20767" y="6822366"/>
            <a:ext cx="3116301" cy="1374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chemeClr val="bg2">
                    <a:lumMod val="10000"/>
                  </a:schemeClr>
                </a:solidFill>
                <a:latin typeface="Stem"/>
              </a:rPr>
              <a:t>Здравоохранение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Образование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Культура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Физическая культура и спорт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КРТ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11233" y="6805784"/>
            <a:ext cx="3326916" cy="1620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Цифровая экономика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Экология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Сельское хозяйство,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пищевая и перерабатывающая промышленность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Туризм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88971" y="6794190"/>
            <a:ext cx="3311573" cy="1374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Обрабатывающее производство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Создание аэровокзалов, общественного транспорта</a:t>
            </a:r>
          </a:p>
          <a:p>
            <a:pPr marL="265113" indent="-265113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Транспортно-логистические центры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40552" y="6764541"/>
            <a:ext cx="2746455" cy="1387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marL="285750" indent="-285750" algn="l" defTabSz="3413673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Проекты вне зависимости от сферы экономики 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(за исключением запрещенных ч.1 ст.6 Закона № 69-ФЗ сфер</a:t>
            </a:r>
            <a:r>
              <a:rPr lang="ru-RU" sz="1680" b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)</a:t>
            </a:r>
          </a:p>
        </p:txBody>
      </p:sp>
      <p:sp>
        <p:nvSpPr>
          <p:cNvPr id="56" name="Левая фигурная скобка 55"/>
          <p:cNvSpPr/>
          <p:nvPr/>
        </p:nvSpPr>
        <p:spPr>
          <a:xfrm rot="5400000">
            <a:off x="9113424" y="-460054"/>
            <a:ext cx="178895" cy="11123966"/>
          </a:xfrm>
          <a:prstGeom prst="leftBrace">
            <a:avLst>
              <a:gd name="adj1" fmla="val 8333"/>
              <a:gd name="adj2" fmla="val 49657"/>
            </a:avLst>
          </a:prstGeom>
          <a:noFill/>
          <a:ln w="25400" cap="flat">
            <a:solidFill>
              <a:srgbClr val="00206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8015" tIns="64007" rIns="128015" bIns="64007" numCol="1" spcCol="38100" rtlCol="0" anchor="t">
            <a:noAutofit/>
          </a:bodyPr>
          <a:lstStyle/>
          <a:p>
            <a:pPr algn="l" defTabSz="1280160" latinLnBrk="1"/>
            <a:endParaRPr lang="ru-RU" sz="2520">
              <a:solidFill>
                <a:srgbClr val="002060"/>
              </a:solidFill>
              <a:latin typeface="Stem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31240" y="4580835"/>
            <a:ext cx="11324103" cy="4475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1975" b="1" i="1" dirty="0">
                <a:solidFill>
                  <a:schemeClr val="bg2">
                    <a:lumMod val="10000"/>
                  </a:schemeClr>
                </a:solidFill>
                <a:latin typeface="Stem"/>
              </a:rPr>
              <a:t>Сторонами являются: РФ, субъект РФ, муниципалитет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3048292" y="3848411"/>
            <a:ext cx="13703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Stem"/>
                <a:ea typeface="Stem"/>
                <a:cs typeface="Stem"/>
                <a:sym typeface="Stem"/>
              </a:rPr>
              <a:t>(разрешено учитывать заемные средства, в т.ч. банковские кредиты)</a:t>
            </a:r>
          </a:p>
        </p:txBody>
      </p:sp>
    </p:spTree>
    <p:extLst>
      <p:ext uri="{BB962C8B-B14F-4D97-AF65-F5344CB8AC3E}">
        <p14:creationId xmlns:p14="http://schemas.microsoft.com/office/powerpoint/2010/main" val="19847406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flipV="1">
            <a:off x="704154" y="4255056"/>
            <a:ext cx="4812329" cy="1"/>
          </a:xfrm>
          <a:prstGeom prst="line">
            <a:avLst/>
          </a:prstGeom>
          <a:ln>
            <a:solidFill>
              <a:srgbClr val="00AD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04154" y="2570120"/>
            <a:ext cx="4812329" cy="1"/>
          </a:xfrm>
          <a:prstGeom prst="line">
            <a:avLst/>
          </a:prstGeom>
          <a:ln>
            <a:solidFill>
              <a:srgbClr val="007BC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56061D0-605A-B447-A096-03350A1445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34713" y="1111"/>
          <a:ext cx="860" cy="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956061D0-605A-B447-A096-03350A144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4713" y="1111"/>
                        <a:ext cx="860" cy="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Главная мысль слайда">
            <a:extLst>
              <a:ext uri="{FF2B5EF4-FFF2-40B4-BE49-F238E27FC236}">
                <a16:creationId xmlns:a16="http://schemas.microsoft.com/office/drawing/2014/main" id="{091FF344-9909-814A-981B-164E19681488}"/>
              </a:ext>
            </a:extLst>
          </p:cNvPr>
          <p:cNvSpPr txBox="1">
            <a:spLocks/>
          </p:cNvSpPr>
          <p:nvPr/>
        </p:nvSpPr>
        <p:spPr>
          <a:xfrm>
            <a:off x="504955" y="176009"/>
            <a:ext cx="14833300" cy="796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560" tIns="35560" rIns="35560" bIns="3556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pPr marL="8890" algn="l" defTabSz="1280128" hangingPunct="1">
              <a:spcBef>
                <a:spcPts val="70"/>
              </a:spcBef>
            </a:pPr>
            <a:r>
              <a:rPr lang="ru-RU" sz="3600" b="1" kern="1200" spc="-14" dirty="0">
                <a:solidFill>
                  <a:srgbClr val="5B9BD5">
                    <a:lumMod val="50000"/>
                  </a:srgbClr>
                </a:solidFill>
                <a:latin typeface="Stem" panose="020B0503020203020204"/>
                <a:sym typeface="Stem"/>
              </a:rPr>
              <a:t>Стабилизационная оговорка</a:t>
            </a:r>
          </a:p>
        </p:txBody>
      </p:sp>
      <p:pic>
        <p:nvPicPr>
          <p:cNvPr id="5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69802" y="54192"/>
            <a:ext cx="1121268" cy="1168310"/>
          </a:xfrm>
          <a:prstGeom prst="rect">
            <a:avLst/>
          </a:prstGeom>
        </p:spPr>
      </p:pic>
      <p:pic>
        <p:nvPicPr>
          <p:cNvPr id="28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955" y="953836"/>
            <a:ext cx="1938800" cy="72139"/>
          </a:xfrm>
          <a:prstGeom prst="rect">
            <a:avLst/>
          </a:prstGeom>
        </p:spPr>
      </p:pic>
      <p:sp>
        <p:nvSpPr>
          <p:cNvPr id="29" name="CustomShape 6"/>
          <p:cNvSpPr/>
          <p:nvPr/>
        </p:nvSpPr>
        <p:spPr>
          <a:xfrm>
            <a:off x="1493521" y="1726964"/>
            <a:ext cx="4426320" cy="610422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0" name="TextBox 29"/>
          <p:cNvSpPr txBox="1"/>
          <p:nvPr/>
        </p:nvSpPr>
        <p:spPr>
          <a:xfrm>
            <a:off x="1481759" y="1819903"/>
            <a:ext cx="4358393" cy="3939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160" hangingPunct="1"/>
            <a:r>
              <a:rPr lang="ru-RU" sz="1960" b="1" kern="1200" spc="-14" dirty="0">
                <a:solidFill>
                  <a:prstClr val="white"/>
                </a:solidFill>
                <a:latin typeface="Stem Medium" panose="020B0503020203020204"/>
                <a:cs typeface="Verdana"/>
              </a:rPr>
              <a:t>Отдельные законодательные акты</a:t>
            </a:r>
          </a:p>
        </p:txBody>
      </p:sp>
      <p:sp>
        <p:nvSpPr>
          <p:cNvPr id="33" name="CustomShape 6"/>
          <p:cNvSpPr/>
          <p:nvPr/>
        </p:nvSpPr>
        <p:spPr>
          <a:xfrm>
            <a:off x="6494660" y="1723701"/>
            <a:ext cx="4777240" cy="610422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4" name="TextBox 33"/>
          <p:cNvSpPr txBox="1"/>
          <p:nvPr/>
        </p:nvSpPr>
        <p:spPr>
          <a:xfrm>
            <a:off x="6478198" y="1803801"/>
            <a:ext cx="4662073" cy="3939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160" hangingPunct="1"/>
            <a:r>
              <a:rPr lang="ru-RU" sz="1960" b="1" kern="1200" spc="-14" dirty="0">
                <a:solidFill>
                  <a:prstClr val="white"/>
                </a:solidFill>
                <a:latin typeface="Stem Medium" panose="020B0503020203020204"/>
                <a:cs typeface="Verdana"/>
              </a:rPr>
              <a:t>Акты налогового законодательства</a:t>
            </a:r>
          </a:p>
        </p:txBody>
      </p:sp>
      <p:sp>
        <p:nvSpPr>
          <p:cNvPr id="35" name="CustomShape 6"/>
          <p:cNvSpPr/>
          <p:nvPr/>
        </p:nvSpPr>
        <p:spPr>
          <a:xfrm>
            <a:off x="11608027" y="1723701"/>
            <a:ext cx="4707738" cy="610422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36" name="TextBox 35"/>
          <p:cNvSpPr txBox="1"/>
          <p:nvPr/>
        </p:nvSpPr>
        <p:spPr>
          <a:xfrm>
            <a:off x="11951435" y="1816508"/>
            <a:ext cx="4173322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60" hangingPunct="1"/>
            <a:r>
              <a:rPr lang="ru-RU" sz="1960" b="1" kern="1200" spc="-14" dirty="0">
                <a:solidFill>
                  <a:prstClr val="white"/>
                </a:solidFill>
                <a:latin typeface="Stem Medium" panose="020B0503020203020204"/>
                <a:cs typeface="Verdana"/>
              </a:rPr>
              <a:t>Меры государственной поддержки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52778" y="2453799"/>
            <a:ext cx="4390905" cy="2568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Налог на имущество организаций;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Земельный налог;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Налог на прибыль организаций; 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Налог на добавленную стоимость (в части срока уплаты и порядка возмещения);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Новые налоги и сборы;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Транспортный налог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690495" y="2577935"/>
            <a:ext cx="4827794" cy="2622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algn="l" defTabSz="3413673">
              <a:spcBef>
                <a:spcPts val="840"/>
              </a:spcBef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Акты, регулирующие предоставление мер по связанным договорам: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Договоры о предоставлении субсидий, бюджетных инвестиций;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Кредитные договоры по льготной ставке за счет средств бюджета;</a:t>
            </a:r>
          </a:p>
          <a:p>
            <a:pPr marL="240030" indent="-240030" algn="l" defTabSz="3413673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ru-RU" sz="1680" kern="1200" spc="-1" dirty="0">
                <a:solidFill>
                  <a:prstClr val="black"/>
                </a:solidFill>
                <a:latin typeface="Stem Medium" panose="020B0503020203020204"/>
              </a:rPr>
              <a:t>Договоры между регулируемой организацией и инвестором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131375" y="1839413"/>
            <a:ext cx="0" cy="76065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-60000" flipH="1">
            <a:off x="11381047" y="1803801"/>
            <a:ext cx="53053" cy="38251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66077"/>
              </p:ext>
            </p:extLst>
          </p:nvPr>
        </p:nvGraphicFramePr>
        <p:xfrm>
          <a:off x="580889" y="2567676"/>
          <a:ext cx="5338952" cy="439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24">
                  <a:extLst>
                    <a:ext uri="{9D8B030D-6E8A-4147-A177-3AD203B41FA5}">
                      <a16:colId xmlns:a16="http://schemas.microsoft.com/office/drawing/2014/main" val="1262829846"/>
                    </a:ext>
                  </a:extLst>
                </a:gridCol>
                <a:gridCol w="421431">
                  <a:extLst>
                    <a:ext uri="{9D8B030D-6E8A-4147-A177-3AD203B41FA5}">
                      <a16:colId xmlns:a16="http://schemas.microsoft.com/office/drawing/2014/main" val="1344420767"/>
                    </a:ext>
                  </a:extLst>
                </a:gridCol>
                <a:gridCol w="4467397">
                  <a:extLst>
                    <a:ext uri="{9D8B030D-6E8A-4147-A177-3AD203B41FA5}">
                      <a16:colId xmlns:a16="http://schemas.microsoft.com/office/drawing/2014/main" val="2231578003"/>
                    </a:ext>
                  </a:extLst>
                </a:gridCol>
              </a:tblGrid>
              <a:tr h="384048">
                <a:tc rowSpan="6">
                  <a:txBody>
                    <a:bodyPr/>
                    <a:lstStyle/>
                    <a:p>
                      <a:pPr algn="l"/>
                      <a:endParaRPr lang="ru-RU" sz="2500" b="0" i="0" u="none" strike="noStrike" kern="1200" cap="none" spc="-1" baseline="0" dirty="0">
                        <a:solidFill>
                          <a:schemeClr val="bg1"/>
                        </a:solidFill>
                        <a:uFillTx/>
                        <a:latin typeface="Stem Medium" panose="020B0503020203020204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128016" marR="128016" marT="64008" marB="64008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/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2438338" rtl="0" eaLnBrk="1" latin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земельного законодательства; </a:t>
                      </a:r>
                      <a:endParaRPr lang="ru-RU" sz="1700" b="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01166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/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градостроительного законодательства; </a:t>
                      </a:r>
                      <a:endParaRPr lang="ru-RU" sz="17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047489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/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 в области эксплуатации объектов недвижимого имущества;</a:t>
                      </a:r>
                      <a:endParaRPr lang="ru-RU" sz="17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76647"/>
                  </a:ext>
                </a:extLst>
              </a:tr>
              <a:tr h="384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800" dirty="0"/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7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334898"/>
                  </a:ext>
                </a:extLst>
              </a:tr>
              <a:tr h="8961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D28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размер платы за негативное воздействие на окружающую среду и природопользование;</a:t>
                      </a:r>
                      <a:endParaRPr lang="ru-RU" sz="17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548421"/>
                  </a:ext>
                </a:extLst>
              </a:tr>
              <a:tr h="14081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B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D28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="1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(исключение) </a:t>
                      </a:r>
                      <a:r>
                        <a:rPr lang="ru-RU" sz="1700" kern="1200" spc="-1" dirty="0">
                          <a:solidFill>
                            <a:schemeClr val="tx1"/>
                          </a:solidFill>
                          <a:latin typeface="Stem Medium" panose="020B0503020203020204"/>
                          <a:ea typeface="+mn-ea"/>
                          <a:cs typeface="+mn-cs"/>
                          <a:sym typeface="Helvetica Neue"/>
                        </a:rPr>
                        <a:t>Акты, регулирующие ставки вывозных таможенных пошлин (предусматривающие их увеличение относительно действовавших на 01.01.2022) (на срок действия СЗПК)</a:t>
                      </a:r>
                      <a:endParaRPr lang="ru-RU" sz="1700" kern="1200" spc="-1" dirty="0">
                        <a:solidFill>
                          <a:schemeClr val="tx1"/>
                        </a:solidFill>
                        <a:latin typeface="Stem Medium" panose="020B0503020203020204"/>
                        <a:ea typeface="+mn-ea"/>
                        <a:cs typeface="+mn-cs"/>
                      </a:endParaRPr>
                    </a:p>
                  </a:txBody>
                  <a:tcPr marL="128016" marR="128016" marT="64008" marB="640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638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256533" y="4346298"/>
            <a:ext cx="1060931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800" kern="1200" dirty="0">
                <a:solidFill>
                  <a:prstClr val="white"/>
                </a:solidFill>
                <a:latin typeface="Stem" panose="020B0503020203020204"/>
                <a:cs typeface="Calibri" panose="020F0502020204030204" pitchFamily="34" charset="0"/>
              </a:rPr>
              <a:t>3 года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89922" y="5913979"/>
            <a:ext cx="1643783" cy="369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1470" kern="1200" dirty="0">
                <a:solidFill>
                  <a:prstClr val="white"/>
                </a:solidFill>
                <a:latin typeface="Stem" panose="020B0503020203020204"/>
                <a:cs typeface="Calibri" panose="020F0502020204030204" pitchFamily="34" charset="0"/>
              </a:rPr>
              <a:t>Более 15 млрд руб</a:t>
            </a:r>
            <a:r>
              <a:rPr lang="ru-RU" sz="147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70" i="1" kern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6" name="Таблица 33"/>
          <p:cNvGraphicFramePr/>
          <p:nvPr>
            <p:extLst>
              <p:ext uri="{D42A27DB-BD31-4B8C-83A1-F6EECF244321}">
                <p14:modId xmlns:p14="http://schemas.microsoft.com/office/powerpoint/2010/main" val="1063051173"/>
              </p:ext>
            </p:extLst>
          </p:nvPr>
        </p:nvGraphicFramePr>
        <p:xfrm>
          <a:off x="6348232" y="5699170"/>
          <a:ext cx="10351600" cy="3562131"/>
        </p:xfrm>
        <a:graphic>
          <a:graphicData uri="http://schemas.openxmlformats.org/drawingml/2006/table">
            <a:tbl>
              <a:tblPr firstRow="1" bandRow="1"/>
              <a:tblGrid>
                <a:gridCol w="456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6873">
                <a:tc>
                  <a:txBody>
                    <a:bodyPr/>
                    <a:lstStyle/>
                    <a:p>
                      <a:pPr algn="ctr" defTabSz="1828800">
                        <a:defRPr b="0"/>
                      </a:pPr>
                      <a:r>
                        <a:rPr lang="ru-RU" sz="2150" b="0" i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Максимально</a:t>
                      </a:r>
                      <a:r>
                        <a:rPr lang="ru-RU" sz="2150" b="0" i="0" baseline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 допустимый срок стабилизационной оговорки</a:t>
                      </a:r>
                      <a:endParaRPr sz="2150" b="0" i="0" dirty="0">
                        <a:solidFill>
                          <a:srgbClr val="0077C8"/>
                        </a:solidFill>
                        <a:latin typeface="Stem Medium" panose="020B0503020203020204" pitchFamily="34" charset="0"/>
                        <a:ea typeface="Stem Medium" panose="020B0503020203020204" pitchFamily="34" charset="0"/>
                        <a:cs typeface="Stem"/>
                        <a:sym typeface="Stem"/>
                      </a:endParaRPr>
                    </a:p>
                  </a:txBody>
                  <a:tcPr marL="64008" marR="64008" marT="64008" marB="64008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b="0"/>
                      </a:pPr>
                      <a:r>
                        <a:rPr lang="ru-RU" sz="2150" b="0" i="0" dirty="0">
                          <a:solidFill>
                            <a:srgbClr val="0077C8"/>
                          </a:solidFill>
                          <a:latin typeface="Stem Medium" panose="020B0503020203020204" pitchFamily="34" charset="0"/>
                          <a:ea typeface="Stem Medium" panose="020B0503020203020204" pitchFamily="34" charset="0"/>
                          <a:cs typeface="Stem"/>
                          <a:sym typeface="Stem"/>
                        </a:rPr>
                        <a:t>Требуемый объем капиталовложений, млрд руб.</a:t>
                      </a:r>
                      <a:endParaRPr sz="2150" b="0" i="0" dirty="0">
                        <a:solidFill>
                          <a:srgbClr val="0077C8"/>
                        </a:solidFill>
                        <a:latin typeface="Stem Medium" panose="020B0503020203020204" pitchFamily="34" charset="0"/>
                        <a:ea typeface="Stem Medium" panose="020B0503020203020204" pitchFamily="34" charset="0"/>
                        <a:cs typeface="Stem"/>
                        <a:sym typeface="Stem"/>
                      </a:endParaRPr>
                    </a:p>
                  </a:txBody>
                  <a:tcPr marL="64008" marR="64008" marT="64008" marB="64008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77C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02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6 лет</a:t>
                      </a:r>
                      <a:endParaRPr sz="20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до 10</a:t>
                      </a:r>
                      <a:r>
                        <a:rPr lang="ru-RU" sz="2000" i="1" dirty="0">
                          <a:latin typeface="Stem"/>
                          <a:ea typeface="Stem"/>
                          <a:cs typeface="Stem"/>
                          <a:sym typeface="Stem"/>
                        </a:rPr>
                        <a:t> </a:t>
                      </a:r>
                      <a:endParaRPr sz="20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023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10 лет</a:t>
                      </a:r>
                      <a:endParaRPr sz="20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2000" i="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до 10</a:t>
                      </a:r>
                    </a:p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1700" i="1" dirty="0">
                          <a:latin typeface="Stem"/>
                          <a:ea typeface="Stem"/>
                          <a:cs typeface="Stem"/>
                          <a:sym typeface="Stem"/>
                        </a:rPr>
                        <a:t>(в сфере с/х, пищевой и перерабатывающей промышленности, образования и здравоохранения)</a:t>
                      </a:r>
                      <a:endParaRPr sz="17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66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15 лет</a:t>
                      </a: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от 10 до 15</a:t>
                      </a:r>
                      <a:endParaRPr lang="ru-RU" sz="20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AFAFAF"/>
                      </a:solidFill>
                      <a:custDash>
                        <a:ds d="100000" sp="200000"/>
                      </a:custDash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433987"/>
                  </a:ext>
                </a:extLst>
              </a:tr>
              <a:tr h="458972"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20</a:t>
                      </a:r>
                      <a:r>
                        <a:rPr lang="ru-RU" sz="2000" baseline="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 лет</a:t>
                      </a:r>
                      <a:endParaRPr sz="2000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lnSpc>
                          <a:spcPct val="107000"/>
                        </a:lnSpc>
                      </a:pPr>
                      <a:r>
                        <a:rPr lang="ru-RU" sz="2000" dirty="0">
                          <a:latin typeface="Stem"/>
                          <a:ea typeface="Stem"/>
                          <a:cs typeface="Stem"/>
                          <a:sym typeface="Stem"/>
                        </a:rPr>
                        <a:t>не менее 15</a:t>
                      </a:r>
                      <a:endParaRPr sz="2000" i="1" dirty="0">
                        <a:latin typeface="Stem"/>
                        <a:ea typeface="Stem"/>
                        <a:cs typeface="Stem"/>
                        <a:sym typeface="Stem"/>
                      </a:endParaRP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AFAFAF"/>
                      </a:solidFill>
                      <a:custDash>
                        <a:ds d="100000" sp="200000"/>
                      </a:custDash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6415386" y="8892947"/>
            <a:ext cx="65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10605" y="8900843"/>
            <a:ext cx="481604" cy="39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5" b="1" dirty="0"/>
              <a:t>4</a:t>
            </a:r>
            <a:endParaRPr lang="ru-RU" sz="1975" b="1" dirty="0"/>
          </a:p>
        </p:txBody>
      </p:sp>
    </p:spTree>
    <p:extLst>
      <p:ext uri="{BB962C8B-B14F-4D97-AF65-F5344CB8AC3E}">
        <p14:creationId xmlns:p14="http://schemas.microsoft.com/office/powerpoint/2010/main" val="19536049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503999" y="262366"/>
            <a:ext cx="14696216" cy="546339"/>
          </a:xfrm>
          <a:prstGeom prst="rect">
            <a:avLst/>
          </a:prstGeom>
          <a:ln w="12700">
            <a:miter lim="400000"/>
          </a:ln>
        </p:spPr>
        <p:txBody>
          <a:bodyPr lIns="35560" tIns="35560" rIns="35560" bIns="3556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pPr marL="8890" algn="l" defTabSz="1280128" hangingPunct="1">
              <a:spcBef>
                <a:spcPts val="70"/>
              </a:spcBef>
            </a:pPr>
            <a:r>
              <a:rPr lang="ru-RU" sz="3600" b="1" kern="1200" spc="-14" dirty="0">
                <a:solidFill>
                  <a:srgbClr val="00A2FF">
                    <a:lumMod val="50000"/>
                  </a:srgbClr>
                </a:solidFill>
                <a:latin typeface="Stem"/>
              </a:rPr>
              <a:t>Возмещение затрат</a:t>
            </a:r>
          </a:p>
        </p:txBody>
      </p:sp>
      <p:pic>
        <p:nvPicPr>
          <p:cNvPr id="2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1" y="952560"/>
            <a:ext cx="1938800" cy="72139"/>
          </a:xfrm>
          <a:prstGeom prst="rect">
            <a:avLst/>
          </a:prstGeom>
        </p:spPr>
      </p:pic>
      <p:pic>
        <p:nvPicPr>
          <p:cNvPr id="30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19195" y="267552"/>
            <a:ext cx="1121268" cy="116831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6557352" y="9068049"/>
            <a:ext cx="78897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80160" hangingPunct="1"/>
            <a:r>
              <a:rPr lang="ru-RU" sz="252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9488" y="1688879"/>
            <a:ext cx="60080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80160" hangingPunct="1">
              <a:defRPr/>
            </a:pPr>
            <a:r>
              <a:rPr lang="ru-RU" sz="2520" b="1" kern="1200" spc="-1" dirty="0">
                <a:solidFill>
                  <a:srgbClr val="FFFFFF"/>
                </a:solidFill>
                <a:latin typeface="Stem Medium" panose="020B0503020203020204"/>
              </a:rPr>
              <a:t>Возможно возмещение затрат на: 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5462152" y="1591625"/>
            <a:ext cx="6030920" cy="551027"/>
            <a:chOff x="486581" y="1265502"/>
            <a:chExt cx="6030920" cy="551027"/>
          </a:xfrm>
        </p:grpSpPr>
        <p:sp>
          <p:nvSpPr>
            <p:cNvPr id="48" name="CustomShape 6"/>
            <p:cNvSpPr/>
            <p:nvPr/>
          </p:nvSpPr>
          <p:spPr>
            <a:xfrm>
              <a:off x="504000" y="1265502"/>
              <a:ext cx="6013501" cy="551027"/>
            </a:xfrm>
            <a:prstGeom prst="roundRect">
              <a:avLst>
                <a:gd name="adj" fmla="val 44394"/>
              </a:avLst>
            </a:prstGeom>
            <a:gradFill flip="none" rotWithShape="1">
              <a:gsLst>
                <a:gs pos="0">
                  <a:srgbClr val="0077C8"/>
                </a:gs>
                <a:gs pos="47598">
                  <a:srgbClr val="00A0C3"/>
                </a:gs>
                <a:gs pos="100000">
                  <a:srgbClr val="00B3A9"/>
                </a:gs>
              </a:gsLst>
              <a:lin ang="21594000" scaled="0"/>
              <a:tileRect/>
            </a:gradFill>
            <a:ln w="12700">
              <a:miter lim="400000"/>
            </a:ln>
          </p:spPr>
        </p:sp>
        <p:sp>
          <p:nvSpPr>
            <p:cNvPr id="50" name="TextBox 49"/>
            <p:cNvSpPr txBox="1"/>
            <p:nvPr/>
          </p:nvSpPr>
          <p:spPr>
            <a:xfrm>
              <a:off x="486581" y="1282481"/>
              <a:ext cx="600801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80160" hangingPunct="1">
                <a:defRPr/>
              </a:pPr>
              <a:r>
                <a:rPr lang="ru-RU" sz="2520" b="1" kern="1200" spc="-1" dirty="0">
                  <a:solidFill>
                    <a:srgbClr val="FFFFFF"/>
                  </a:solidFill>
                  <a:latin typeface="Stem" panose="020B0503020203020204"/>
                </a:rPr>
                <a:t>Возмещение затрат предоставляется на: 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958286" y="4112992"/>
            <a:ext cx="5442081" cy="488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240" b="1" kern="1200" spc="-1" dirty="0">
                <a:solidFill>
                  <a:srgbClr val="FFFFFF"/>
                </a:solidFill>
                <a:latin typeface="Stem Medium" panose="020B0503020203020204"/>
              </a:rPr>
              <a:t>Объекты инфраструктуры</a:t>
            </a:r>
            <a:r>
              <a:rPr lang="ru-RU" sz="2240" kern="1200" dirty="0">
                <a:solidFill>
                  <a:srgbClr val="FFFFFF"/>
                </a:solidFill>
                <a:latin typeface="Helvetica Neue"/>
              </a:rPr>
              <a:t>: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2627" y="4817746"/>
            <a:ext cx="16294461" cy="1021556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1706837"/>
            <a:r>
              <a:rPr lang="ru-RU" sz="1800" b="1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  <a:sym typeface="Helvetica Neue Medium"/>
              </a:rPr>
              <a:t>Объекты транспортной, энергетической, коммунальной, социальной, цифровой инфраструктур, предназначенные для реализации инвестиционного проекта</a:t>
            </a:r>
          </a:p>
          <a:p>
            <a:pPr defTabSz="1706837"/>
            <a:r>
              <a:rPr lang="ru-RU" sz="1800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  <a:sym typeface="Helvetica Neue Medium"/>
              </a:rPr>
              <a:t>(например, линии электропередач, трансформаторные подстанции, автомобильные дороги, линии связи, информационные системы, информационно-телекоммуникационные сети, центры обработки данных , объекты тепло-, водоснабжения и водоотведения и др.) </a:t>
            </a:r>
            <a:endParaRPr lang="en-US" sz="1800" kern="1200" spc="-14" dirty="0">
              <a:solidFill>
                <a:schemeClr val="bg2">
                  <a:lumMod val="10000"/>
                </a:schemeClr>
              </a:solidFill>
              <a:latin typeface="Stem"/>
              <a:ea typeface="+mj-ea"/>
              <a:cs typeface="Verdana"/>
              <a:sym typeface="Helvetica Neue Medium"/>
            </a:endParaRPr>
          </a:p>
        </p:txBody>
      </p:sp>
      <p:sp>
        <p:nvSpPr>
          <p:cNvPr id="55" name="CustomShape 6"/>
          <p:cNvSpPr/>
          <p:nvPr/>
        </p:nvSpPr>
        <p:spPr>
          <a:xfrm>
            <a:off x="6517501" y="4138171"/>
            <a:ext cx="3768332" cy="448189"/>
          </a:xfrm>
          <a:prstGeom prst="roundRect">
            <a:avLst>
              <a:gd name="adj" fmla="val 44394"/>
            </a:avLst>
          </a:prstGeom>
          <a:gradFill flip="none" rotWithShape="1"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  <a:lin ang="21594000" scaled="0"/>
            <a:tileRect/>
          </a:gradFill>
          <a:ln w="12700">
            <a:miter lim="400000"/>
          </a:ln>
        </p:spPr>
      </p:sp>
      <p:sp>
        <p:nvSpPr>
          <p:cNvPr id="57" name="TextBox 56"/>
          <p:cNvSpPr txBox="1"/>
          <p:nvPr/>
        </p:nvSpPr>
        <p:spPr>
          <a:xfrm>
            <a:off x="6361827" y="4112291"/>
            <a:ext cx="4092550" cy="4883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120" tIns="71120" rIns="71120" bIns="71120" numCol="1" spcCol="38100" rtlCol="0" anchor="ctr">
            <a:spAutoFit/>
          </a:bodyPr>
          <a:lstStyle/>
          <a:p>
            <a:pPr defTabSz="3413673"/>
            <a:r>
              <a:rPr lang="ru-RU" sz="2240" b="1" kern="1200" spc="-1" dirty="0">
                <a:solidFill>
                  <a:srgbClr val="FFFFFF"/>
                </a:solidFill>
                <a:latin typeface="Stem" panose="020B0503020203020204"/>
              </a:rPr>
              <a:t>Объекты инфраструктуры</a:t>
            </a:r>
            <a:r>
              <a:rPr lang="ru-RU" sz="2240" kern="1200" dirty="0">
                <a:solidFill>
                  <a:srgbClr val="FFFFFF"/>
                </a:solidFill>
                <a:latin typeface="Stem" panose="020B0503020203020204"/>
              </a:rPr>
              <a:t>: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236735" y="2398964"/>
            <a:ext cx="4672875" cy="1392334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1706837"/>
            <a:endParaRPr lang="en-US" sz="1680" kern="1200" spc="-1" dirty="0">
              <a:solidFill>
                <a:prstClr val="black"/>
              </a:solidFill>
              <a:latin typeface="Stem Medium" panose="020B0503020203020204"/>
              <a:sym typeface="Helvetica Neue Mediu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5882" y="2525681"/>
            <a:ext cx="4613727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800" b="1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</a:rPr>
              <a:t>Уплату процентов по кредитам и займам, купонного дохода по облигационным займам, </a:t>
            </a:r>
            <a:r>
              <a:rPr lang="ru-RU" sz="1800" b="1" u="sng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</a:rPr>
              <a:t>привлеченным для строительства объектов инфраструктуры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1633006" y="2389235"/>
            <a:ext cx="4282183" cy="1392334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1706837"/>
            <a:endParaRPr lang="en-US" sz="1680" kern="1200" spc="-1" dirty="0">
              <a:solidFill>
                <a:prstClr val="black"/>
              </a:solidFill>
              <a:latin typeface="Stem Medium" panose="020B0503020203020204"/>
              <a:sym typeface="Helvetica Neue Medium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178072" y="2389236"/>
            <a:ext cx="4322837" cy="1392334"/>
          </a:xfrm>
          <a:prstGeom prst="roundRect">
            <a:avLst/>
          </a:prstGeom>
          <a:ln w="31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defTabSz="1706837"/>
            <a:endParaRPr lang="en-US" sz="1680" kern="1200" spc="-1" dirty="0">
              <a:solidFill>
                <a:prstClr val="black"/>
              </a:solidFill>
              <a:latin typeface="Stem Medium" panose="020B0503020203020204"/>
              <a:sym typeface="Helvetica Neue 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3951" y="2894892"/>
            <a:ext cx="4703459" cy="586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</a:rPr>
              <a:t>Создание объектов инфраструктуры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703598" y="2497258"/>
            <a:ext cx="4211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</a:rPr>
              <a:t>Уплату процентов по кредитами и займам, купонного дохода по облигационным займам, </a:t>
            </a:r>
            <a:r>
              <a:rPr lang="ru-RU" sz="1800" b="1" u="sng" kern="1200" spc="-14" dirty="0">
                <a:solidFill>
                  <a:schemeClr val="bg2">
                    <a:lumMod val="10000"/>
                  </a:schemeClr>
                </a:solidFill>
                <a:latin typeface="Stem"/>
                <a:ea typeface="+mj-ea"/>
                <a:cs typeface="Verdana"/>
              </a:rPr>
              <a:t>привлеченным для реализации инвестиционного проекта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10605" y="8900843"/>
            <a:ext cx="481604" cy="39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75" b="1" dirty="0"/>
              <a:t>5</a:t>
            </a:r>
            <a:endParaRPr lang="ru-RU" sz="1975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44175" y="7669347"/>
            <a:ext cx="16376819" cy="0"/>
          </a:xfrm>
          <a:prstGeom prst="line">
            <a:avLst/>
          </a:prstGeom>
          <a:ln>
            <a:solidFill>
              <a:srgbClr val="00A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818557" y="7706873"/>
            <a:ext cx="2016000" cy="0"/>
          </a:xfrm>
          <a:prstGeom prst="line">
            <a:avLst/>
          </a:prstGeom>
          <a:ln>
            <a:solidFill>
              <a:srgbClr val="00A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8363691" y="7692356"/>
            <a:ext cx="2016000" cy="0"/>
          </a:xfrm>
          <a:prstGeom prst="line">
            <a:avLst/>
          </a:prstGeom>
          <a:ln>
            <a:solidFill>
              <a:srgbClr val="00A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0649695" y="7692355"/>
            <a:ext cx="2016000" cy="0"/>
          </a:xfrm>
          <a:prstGeom prst="line">
            <a:avLst/>
          </a:prstGeom>
          <a:ln>
            <a:solidFill>
              <a:srgbClr val="00A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941" y="7859731"/>
            <a:ext cx="3203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Обеспечивающая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767" y="6943570"/>
            <a:ext cx="3203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Сопутствующая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6417" y="6736988"/>
            <a:ext cx="5959964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Передается в государственную  (муниципальную) собственность или в собственность регулируемой организации</a:t>
            </a:r>
          </a:p>
          <a:p>
            <a:pPr marL="400050" lvl="0" indent="-400050" algn="l" defTabSz="3413673"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Необходима и инвестору, и государству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56417" y="7761064"/>
            <a:ext cx="6492384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Остается в собственности инвестора</a:t>
            </a:r>
          </a:p>
          <a:p>
            <a:pPr marL="400050" lvl="0" indent="-400050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Необходима исключительно для реализации инвестиционного проекта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879217" y="6237382"/>
            <a:ext cx="320392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50" b="1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Срок</a:t>
            </a:r>
            <a:r>
              <a:rPr lang="ru-RU" sz="2150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 </a:t>
            </a:r>
            <a:r>
              <a:rPr lang="ru-RU" sz="2150" b="1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возмещения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310583" y="6258657"/>
            <a:ext cx="320392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50" b="1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Объем</a:t>
            </a:r>
            <a:r>
              <a:rPr lang="ru-RU" sz="2150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 </a:t>
            </a:r>
            <a:r>
              <a:rPr lang="ru-RU" sz="2150" b="1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возмещения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14627" y="7000144"/>
            <a:ext cx="816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10 </a:t>
            </a: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  <a:sym typeface="Montserrat Bold"/>
              </a:rPr>
              <a:t>лет</a:t>
            </a:r>
            <a:endParaRPr lang="ru-RU" sz="1600" b="1" spc="-42" dirty="0">
              <a:solidFill>
                <a:srgbClr val="D5D5D5">
                  <a:lumMod val="10000"/>
                </a:srgbClr>
              </a:solidFill>
              <a:latin typeface="Stem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236158" y="7984902"/>
            <a:ext cx="673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5</a:t>
            </a:r>
            <a:r>
              <a:rPr lang="ru-RU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 </a:t>
            </a: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  <a:sym typeface="Montserrat Bold"/>
              </a:rPr>
              <a:t>лет</a:t>
            </a:r>
            <a:endParaRPr lang="ru-RU" sz="1600" b="1" spc="-42" dirty="0">
              <a:solidFill>
                <a:srgbClr val="D5D5D5">
                  <a:lumMod val="10000"/>
                </a:srgbClr>
              </a:solidFill>
              <a:latin typeface="Stem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405616" y="6975567"/>
            <a:ext cx="836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10</a:t>
            </a:r>
            <a:r>
              <a:rPr lang="en-US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0</a:t>
            </a:r>
            <a:r>
              <a:rPr lang="ru-RU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 </a:t>
            </a:r>
            <a:r>
              <a:rPr lang="en-US" sz="1600" b="1" spc="-42" dirty="0">
                <a:solidFill>
                  <a:srgbClr val="D5D5D5">
                    <a:lumMod val="10000"/>
                  </a:srgbClr>
                </a:solidFill>
                <a:latin typeface="Stem"/>
                <a:sym typeface="Montserrat Bold"/>
              </a:rPr>
              <a:t>%</a:t>
            </a:r>
            <a:endParaRPr lang="ru-RU" sz="1600" b="1" spc="-42" dirty="0">
              <a:solidFill>
                <a:srgbClr val="D5D5D5">
                  <a:lumMod val="10000"/>
                </a:srgbClr>
              </a:solidFill>
              <a:latin typeface="Stem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520493" y="7983774"/>
            <a:ext cx="693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50</a:t>
            </a:r>
            <a:r>
              <a:rPr lang="ru-RU" sz="2000" b="1" kern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tserrat Bold"/>
              </a:rPr>
              <a:t> </a:t>
            </a:r>
            <a:r>
              <a:rPr lang="en-US" sz="1600" b="1" spc="-42" dirty="0">
                <a:solidFill>
                  <a:srgbClr val="D5D5D5">
                    <a:lumMod val="10000"/>
                  </a:srgbClr>
                </a:solidFill>
                <a:latin typeface="Stem"/>
                <a:sym typeface="Montserrat Bold"/>
              </a:rPr>
              <a:t>%</a:t>
            </a:r>
            <a:endParaRPr lang="ru-RU" sz="1600" b="1" spc="-42" dirty="0">
              <a:solidFill>
                <a:srgbClr val="D5D5D5">
                  <a:lumMod val="10000"/>
                </a:srgbClr>
              </a:solidFill>
              <a:latin typeface="Stem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13327585" y="7697509"/>
            <a:ext cx="2016000" cy="0"/>
          </a:xfrm>
          <a:prstGeom prst="line">
            <a:avLst/>
          </a:prstGeom>
          <a:ln>
            <a:solidFill>
              <a:srgbClr val="00A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3963978" y="6251756"/>
            <a:ext cx="320392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50" b="1" kern="1200" dirty="0">
                <a:solidFill>
                  <a:srgbClr val="0077C8"/>
                </a:solidFill>
                <a:latin typeface="Stem Medium" panose="020B0503020203020204" pitchFamily="34" charset="0"/>
                <a:ea typeface="Stem Medium" panose="020B0503020203020204" pitchFamily="34" charset="0"/>
                <a:cs typeface="Stem"/>
              </a:rPr>
              <a:t>Форма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310255" y="6709579"/>
            <a:ext cx="29992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Субсидия</a:t>
            </a:r>
          </a:p>
          <a:p>
            <a:pPr marL="265113" lvl="0" indent="-265113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Налоговый вычет </a:t>
            </a:r>
            <a:b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</a:br>
            <a:r>
              <a:rPr lang="ru-RU" sz="1600" i="1" u="sng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(для федеральных СЗПК)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4310255" y="7744601"/>
            <a:ext cx="29992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Субсидия</a:t>
            </a:r>
          </a:p>
          <a:p>
            <a:pPr marL="265113" lvl="0" indent="-265113" algn="l" defTabSz="3413673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Налоговый вычет </a:t>
            </a:r>
            <a:br>
              <a:rPr lang="ru-RU" sz="1600" b="1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</a:br>
            <a:r>
              <a:rPr lang="ru-RU" sz="1600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(</a:t>
            </a:r>
            <a:r>
              <a:rPr lang="ru-RU" sz="1600" i="1" u="sng" spc="-42" dirty="0">
                <a:solidFill>
                  <a:srgbClr val="D5D5D5">
                    <a:lumMod val="10000"/>
                  </a:srgbClr>
                </a:solidFill>
                <a:latin typeface="Stem"/>
              </a:rPr>
              <a:t>для федеральных СЗПК)</a:t>
            </a:r>
          </a:p>
        </p:txBody>
      </p:sp>
    </p:spTree>
    <p:extLst>
      <p:ext uri="{BB962C8B-B14F-4D97-AF65-F5344CB8AC3E}">
        <p14:creationId xmlns:p14="http://schemas.microsoft.com/office/powerpoint/2010/main" val="426653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1" y="952560"/>
            <a:ext cx="1938800" cy="72139"/>
          </a:xfrm>
          <a:prstGeom prst="rect">
            <a:avLst/>
          </a:prstGeom>
        </p:spPr>
      </p:pic>
      <p:sp>
        <p:nvSpPr>
          <p:cNvPr id="7" name="TextShape 1"/>
          <p:cNvSpPr txBox="1"/>
          <p:nvPr/>
        </p:nvSpPr>
        <p:spPr>
          <a:xfrm>
            <a:off x="503999" y="262366"/>
            <a:ext cx="14696216" cy="546339"/>
          </a:xfrm>
          <a:prstGeom prst="rect">
            <a:avLst/>
          </a:prstGeom>
          <a:ln w="12700">
            <a:miter lim="400000"/>
          </a:ln>
        </p:spPr>
        <p:txBody>
          <a:bodyPr lIns="35560" tIns="35560" rIns="35560" bIns="35560" anchor="ctr">
            <a:noAutofit/>
          </a:bodyPr>
          <a:lstStyle>
            <a:defPPr>
              <a:defRPr lang="ru-RU"/>
            </a:defPPr>
            <a:lvl1pPr marL="6350" marR="0" indent="0" defTabSz="914377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-10" baseline="0">
                <a:solidFill>
                  <a:schemeClr val="accent1">
                    <a:lumMod val="50000"/>
                  </a:schemeClr>
                </a:solidFill>
                <a:uFillTx/>
                <a:latin typeface="Stem Medium" panose="020B0503020203020204"/>
                <a:ea typeface="+mj-ea"/>
                <a:cs typeface="Verdana"/>
              </a:defRPr>
            </a:lvl1pPr>
            <a:lvl2pPr marL="0" marR="0" indent="3429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2pPr>
            <a:lvl3pPr marL="0" marR="0" indent="6858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3pPr>
            <a:lvl4pPr marL="0" marR="0" indent="10287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4pPr>
            <a:lvl5pPr marL="0" marR="0" indent="13716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5pPr>
            <a:lvl6pPr marL="0" marR="0" indent="17145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6pPr>
            <a:lvl7pPr marL="0" marR="0" indent="20574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7pPr>
            <a:lvl8pPr marL="0" marR="0" indent="24003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8pPr>
            <a:lvl9pPr marL="0" marR="0" indent="2743200" defTabSz="182875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75" b="1" i="0" u="none" strike="noStrike" cap="none" spc="-127" baseline="0">
                <a:solidFill>
                  <a:srgbClr val="000000"/>
                </a:solidFill>
                <a:uFillTx/>
              </a:defRPr>
            </a:lvl9pPr>
          </a:lstStyle>
          <a:p>
            <a:pPr algn="l"/>
            <a:r>
              <a:rPr lang="ru-RU" sz="3600" b="1" dirty="0">
                <a:latin typeface="Stem" panose="020B0503020203020204"/>
                <a:sym typeface="Stem"/>
              </a:rPr>
              <a:t>Пример реализации инвестиционного проекта в рамках СЗПК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590834" y="2440732"/>
            <a:ext cx="14939930" cy="866966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Общий объем капиталовложений: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28282"/>
                </a:solidFill>
                <a:effectLst/>
                <a:uLnTx/>
                <a:uFillTx/>
                <a:latin typeface="Stem"/>
                <a:ea typeface="Stem"/>
                <a:cs typeface="Stem"/>
                <a:sym typeface="Helvetica Neue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96,7</a:t>
            </a:r>
            <a:r>
              <a:rPr lang="ru-RU" sz="2800" b="1" spc="-10" noProof="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 млрд руб.</a:t>
            </a: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525280" y="3276742"/>
            <a:ext cx="14939930" cy="866966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Срок ввода в эксплуатацию: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28282"/>
                </a:solidFill>
                <a:effectLst/>
                <a:uLnTx/>
                <a:uFillTx/>
                <a:latin typeface="Stem"/>
                <a:ea typeface="Stem"/>
                <a:cs typeface="Stem"/>
                <a:sym typeface="Helvetica Neue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r>
              <a:rPr lang="ru-RU" sz="2800" b="1" spc="-10" noProof="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 декабря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2024 г.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590834" y="3794415"/>
            <a:ext cx="14808823" cy="1134690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Объем предполагаемых к возмещению затрат: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5,9</a:t>
            </a: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 </a:t>
            </a: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млрд руб., </a:t>
            </a:r>
            <a:r>
              <a:rPr lang="ru-RU" sz="2800" b="1" u="sng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из них: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607297" y="7503366"/>
            <a:ext cx="14939930" cy="1134690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Предполагаемый период возмещения затрат: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2027</a:t>
            </a: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-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2030 </a:t>
            </a: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гг</a:t>
            </a:r>
            <a:r>
              <a:rPr lang="ru-RU" sz="26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.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504002" y="6667356"/>
            <a:ext cx="14808823" cy="1134690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lvl="0" indent="363538" algn="just" defTabSz="914400" hangingPunct="1">
              <a:defRPr/>
            </a:pPr>
            <a:r>
              <a:rPr lang="ru-RU" sz="2400" b="1" dirty="0">
                <a:solidFill>
                  <a:srgbClr val="028282"/>
                </a:solidFill>
                <a:latin typeface="Arial" panose="020B0604020202020204" pitchFamily="34" charset="0"/>
                <a:ea typeface="Stem"/>
                <a:cs typeface="Arial" panose="020B0604020202020204" pitchFamily="34" charset="0"/>
              </a:rPr>
              <a:t>2) </a:t>
            </a: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на уплату процентов по кредитам, привлеченным для реализации проекта:</a:t>
            </a: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srgbClr val="028282"/>
                </a:solidFill>
                <a:effectLst/>
                <a:uLnTx/>
                <a:uFillTx/>
                <a:latin typeface="Stem"/>
                <a:ea typeface="Stem"/>
                <a:cs typeface="Stem"/>
                <a:sym typeface="Helvetica Neue"/>
              </a:rPr>
              <a:t> </a:t>
            </a:r>
            <a:r>
              <a:rPr lang="ru-RU" sz="28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,3</a:t>
            </a:r>
            <a:r>
              <a:rPr lang="ru-RU" sz="2800" noProof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млрд руб.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779521" y="5138012"/>
            <a:ext cx="15323528" cy="1320422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lvl="0" algn="l" defTabSz="914400" hangingPunct="1">
              <a:spcAft>
                <a:spcPts val="300"/>
              </a:spcAft>
              <a:defRPr/>
            </a:pPr>
            <a:r>
              <a:rPr lang="en-US" sz="2400" b="1" dirty="0">
                <a:solidFill>
                  <a:srgbClr val="028282"/>
                </a:solidFill>
                <a:latin typeface="Arial" panose="020B0604020202020204" pitchFamily="34" charset="0"/>
                <a:ea typeface="Stem"/>
                <a:cs typeface="Arial" panose="020B0604020202020204" pitchFamily="34" charset="0"/>
              </a:rPr>
              <a:t>1) </a:t>
            </a: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на объекты обеспечивающей инфраструктуры: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4,6 </a:t>
            </a: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млрд руб. </a:t>
            </a:r>
            <a:endParaRPr lang="en-US" sz="2800" spc="-10" dirty="0">
              <a:solidFill>
                <a:prstClr val="black"/>
              </a:solidFill>
              <a:latin typeface="Stem Medium" panose="020B0503020203020204"/>
              <a:cs typeface="Stem"/>
            </a:endParaRPr>
          </a:p>
          <a:p>
            <a:pPr marL="623888" lvl="0" indent="-361950" algn="l" defTabSz="914400" hangingPunct="1">
              <a:buFontTx/>
              <a:buChar char="-"/>
              <a:defRPr/>
            </a:pP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транспортная инфраструктура </a:t>
            </a:r>
            <a:r>
              <a:rPr lang="ru-RU" sz="2400" i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(подъездная автомобильная дорога)</a:t>
            </a:r>
            <a:r>
              <a:rPr lang="ru-RU" sz="2600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;</a:t>
            </a:r>
          </a:p>
          <a:p>
            <a:pPr marL="623888" lvl="0" indent="-361950" algn="l" defTabSz="914400" hangingPunct="1">
              <a:buFontTx/>
              <a:buChar char="-"/>
              <a:defRPr/>
            </a:pP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коммунальная инфраструктура </a:t>
            </a:r>
            <a:r>
              <a:rPr lang="ru-RU" sz="2400" i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(канализационная и водопроводная сети)</a:t>
            </a:r>
            <a:r>
              <a:rPr lang="ru-RU" sz="2600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;</a:t>
            </a:r>
          </a:p>
          <a:p>
            <a:pPr marL="623888" lvl="0" indent="-361950" algn="l" defTabSz="914400" hangingPunct="1">
              <a:buFontTx/>
              <a:buChar char="-"/>
              <a:defRPr/>
            </a:pP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энергетическая инфраструктура </a:t>
            </a:r>
            <a:r>
              <a:rPr lang="ru-RU" sz="2400" i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(линии электропередач, сетевые накопители электроэнергии);</a:t>
            </a:r>
          </a:p>
          <a:p>
            <a:pPr marL="623888" lvl="0" indent="-361950" algn="l" defTabSz="914400" hangingPunct="1">
              <a:buFontTx/>
              <a:buChar char="-"/>
              <a:defRPr/>
            </a:pP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цифровая инфраструктура </a:t>
            </a:r>
            <a:r>
              <a:rPr lang="ru-RU" sz="2400" i="1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(линии связи)</a:t>
            </a:r>
            <a:r>
              <a:rPr lang="ru-RU" sz="2600" spc="-10" dirty="0">
                <a:solidFill>
                  <a:prstClr val="black"/>
                </a:solidFill>
                <a:latin typeface="Stem Medium" panose="020B0503020203020204"/>
                <a:cs typeface="Stem"/>
              </a:rPr>
              <a:t>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90834" y="1665367"/>
            <a:ext cx="14939930" cy="866966"/>
          </a:xfrm>
          <a:custGeom>
            <a:avLst/>
            <a:gdLst>
              <a:gd name="connsiteX0" fmla="*/ 98285 w 589700"/>
              <a:gd name="connsiteY0" fmla="*/ 0 h 4059769"/>
              <a:gd name="connsiteX1" fmla="*/ 491415 w 589700"/>
              <a:gd name="connsiteY1" fmla="*/ 0 h 4059769"/>
              <a:gd name="connsiteX2" fmla="*/ 589700 w 589700"/>
              <a:gd name="connsiteY2" fmla="*/ 98285 h 4059769"/>
              <a:gd name="connsiteX3" fmla="*/ 589700 w 589700"/>
              <a:gd name="connsiteY3" fmla="*/ 4059769 h 4059769"/>
              <a:gd name="connsiteX4" fmla="*/ 589700 w 589700"/>
              <a:gd name="connsiteY4" fmla="*/ 4059769 h 4059769"/>
              <a:gd name="connsiteX5" fmla="*/ 0 w 589700"/>
              <a:gd name="connsiteY5" fmla="*/ 4059769 h 4059769"/>
              <a:gd name="connsiteX6" fmla="*/ 0 w 589700"/>
              <a:gd name="connsiteY6" fmla="*/ 4059769 h 4059769"/>
              <a:gd name="connsiteX7" fmla="*/ 0 w 589700"/>
              <a:gd name="connsiteY7" fmla="*/ 98285 h 4059769"/>
              <a:gd name="connsiteX8" fmla="*/ 98285 w 589700"/>
              <a:gd name="connsiteY8" fmla="*/ 0 h 405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00" h="4059769">
                <a:moveTo>
                  <a:pt x="589700" y="676642"/>
                </a:moveTo>
                <a:lnTo>
                  <a:pt x="589700" y="3383127"/>
                </a:lnTo>
                <a:cubicBezTo>
                  <a:pt x="589700" y="3756822"/>
                  <a:pt x="583308" y="4059766"/>
                  <a:pt x="575424" y="4059766"/>
                </a:cubicBezTo>
                <a:lnTo>
                  <a:pt x="0" y="4059766"/>
                </a:lnTo>
                <a:lnTo>
                  <a:pt x="0" y="4059766"/>
                </a:lnTo>
                <a:lnTo>
                  <a:pt x="0" y="3"/>
                </a:lnTo>
                <a:lnTo>
                  <a:pt x="0" y="3"/>
                </a:lnTo>
                <a:lnTo>
                  <a:pt x="575424" y="3"/>
                </a:lnTo>
                <a:cubicBezTo>
                  <a:pt x="583308" y="3"/>
                  <a:pt x="589700" y="302947"/>
                  <a:pt x="589700" y="676642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0481" tIns="44027" rIns="59267" bIns="44028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28282"/>
                </a:solidFill>
                <a:latin typeface="Stem"/>
                <a:ea typeface="Stem"/>
                <a:cs typeface="Stem"/>
              </a:rPr>
              <a:t>Описание проекта: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28282"/>
                </a:solidFill>
                <a:effectLst/>
                <a:uLnTx/>
                <a:uFillTx/>
                <a:latin typeface="Stem"/>
                <a:ea typeface="Stem"/>
                <a:cs typeface="Stem"/>
                <a:sym typeface="Helvetica Neue"/>
              </a:rPr>
              <a:t> </a:t>
            </a:r>
            <a:r>
              <a:rPr lang="ru-RU" sz="2800" b="1" spc="-10" dirty="0">
                <a:solidFill>
                  <a:prstClr val="black"/>
                </a:solidFill>
                <a:latin typeface="Stem Medium" panose="020B0503020203020204"/>
                <a:cs typeface="Verdana"/>
              </a:rPr>
              <a:t>Строительство целлюлозно-картонного комбината «Картон-М»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10605" y="8900843"/>
            <a:ext cx="48160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75" b="1" dirty="0"/>
              <a:t>7</a:t>
            </a:r>
          </a:p>
          <a:p>
            <a:endParaRPr lang="ru-RU" sz="1975" b="1" dirty="0"/>
          </a:p>
        </p:txBody>
      </p:sp>
    </p:spTree>
    <p:extLst>
      <p:ext uri="{BB962C8B-B14F-4D97-AF65-F5344CB8AC3E}">
        <p14:creationId xmlns:p14="http://schemas.microsoft.com/office/powerpoint/2010/main" val="21981187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0688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915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696</Words>
  <Application>Microsoft Office PowerPoint</Application>
  <PresentationFormat>Произвольный</PresentationFormat>
  <Paragraphs>131</Paragraphs>
  <Slides>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Helvetica Neue Medium</vt:lpstr>
      <vt:lpstr>Montserrat Bold</vt:lpstr>
      <vt:lpstr>Montserrat Medium</vt:lpstr>
      <vt:lpstr>Stem</vt:lpstr>
      <vt:lpstr>Stem Medium</vt:lpstr>
      <vt:lpstr>Trebuchet MS</vt:lpstr>
      <vt:lpstr>Verdana</vt:lpstr>
      <vt:lpstr>Wingdings</vt:lpstr>
      <vt:lpstr>21_BasicWhite</vt:lpstr>
      <vt:lpstr>Тема Office</vt:lpstr>
      <vt:lpstr>22_BasicWhite</vt:lpstr>
      <vt:lpstr>Слайд think-cell</vt:lpstr>
      <vt:lpstr>Механизм соглашений  о защите и поощрении капиталовложений (СЗПК)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СЗПК</dc:title>
  <dc:creator>Мансуров Абдулатип Русланович</dc:creator>
  <cp:lastModifiedBy>SERKOVA</cp:lastModifiedBy>
  <cp:revision>424</cp:revision>
  <cp:lastPrinted>2023-09-06T17:05:42Z</cp:lastPrinted>
  <dcterms:modified xsi:type="dcterms:W3CDTF">2023-12-15T11:48:30Z</dcterms:modified>
</cp:coreProperties>
</file>